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6" r:id="rId3"/>
    <p:sldId id="383" r:id="rId4"/>
    <p:sldId id="544" r:id="rId5"/>
    <p:sldId id="520" r:id="rId6"/>
    <p:sldId id="521" r:id="rId7"/>
    <p:sldId id="545" r:id="rId8"/>
    <p:sldId id="522" r:id="rId9"/>
    <p:sldId id="523" r:id="rId10"/>
    <p:sldId id="524" r:id="rId11"/>
    <p:sldId id="525" r:id="rId12"/>
    <p:sldId id="526" r:id="rId13"/>
    <p:sldId id="527" r:id="rId14"/>
    <p:sldId id="528" r:id="rId15"/>
    <p:sldId id="529" r:id="rId16"/>
    <p:sldId id="530" r:id="rId17"/>
    <p:sldId id="531" r:id="rId18"/>
    <p:sldId id="532" r:id="rId19"/>
    <p:sldId id="533" r:id="rId20"/>
    <p:sldId id="534" r:id="rId21"/>
    <p:sldId id="546" r:id="rId22"/>
    <p:sldId id="535" r:id="rId23"/>
    <p:sldId id="536" r:id="rId24"/>
    <p:sldId id="551" r:id="rId25"/>
    <p:sldId id="552" r:id="rId26"/>
    <p:sldId id="553" r:id="rId27"/>
    <p:sldId id="547" r:id="rId28"/>
    <p:sldId id="537" r:id="rId29"/>
    <p:sldId id="538" r:id="rId30"/>
    <p:sldId id="539" r:id="rId31"/>
    <p:sldId id="548" r:id="rId32"/>
    <p:sldId id="549" r:id="rId33"/>
    <p:sldId id="541" r:id="rId34"/>
    <p:sldId id="550" r:id="rId35"/>
    <p:sldId id="542" r:id="rId36"/>
    <p:sldId id="543" r:id="rId37"/>
    <p:sldId id="385" r:id="rId3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DC4"/>
    <a:srgbClr val="3F6EA7"/>
    <a:srgbClr val="3C609A"/>
    <a:srgbClr val="345284"/>
    <a:srgbClr val="CDF1FF"/>
    <a:srgbClr val="97E1FF"/>
    <a:srgbClr val="00A4E6"/>
    <a:srgbClr val="5BD0FF"/>
    <a:srgbClr val="29C2FF"/>
    <a:srgbClr val="11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8898" autoAdjust="0"/>
  </p:normalViewPr>
  <p:slideViewPr>
    <p:cSldViewPr>
      <p:cViewPr>
        <p:scale>
          <a:sx n="100" d="100"/>
          <a:sy n="100" d="100"/>
        </p:scale>
        <p:origin x="-408" y="-150"/>
      </p:cViewPr>
      <p:guideLst>
        <p:guide orient="horz" pos="119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408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39FFA-0F1A-413B-9BFE-941741C2D487}" type="datetimeFigureOut">
              <a:rPr lang="ko-KR" altLang="en-US" smtClean="0"/>
              <a:pPr/>
              <a:t>2016-05-25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E8097-7531-4C06-8889-FE1FF84836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32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6F0AE-7B65-4C9A-8729-A5D1A0ABE57B}" type="datetimeFigureOut">
              <a:rPr lang="ko-KR" altLang="en-US" smtClean="0"/>
              <a:pPr/>
              <a:t>2016-05-25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72E7F-A2FE-4F50-A94D-8786A43CA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63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229600" cy="1008112"/>
          </a:xfr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아리따M" pitchFamily="18" charset="-127"/>
                <a:ea typeface="아리따M" pitchFamily="18" charset="-127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494903"/>
            <a:ext cx="1702710" cy="251931"/>
          </a:xfrm>
          <a:prstGeom prst="rect">
            <a:avLst/>
          </a:prstGeom>
        </p:spPr>
      </p:pic>
      <p:pic>
        <p:nvPicPr>
          <p:cNvPr id="2050" name="Picture 2" descr="C:\Users\김지선\Desktop\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82234"/>
            <a:ext cx="3672409" cy="10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06"/>
            <a:ext cx="3792066" cy="38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6789"/>
            <a:ext cx="740590" cy="3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6"/>
          <p:cNvSpPr/>
          <p:nvPr userDrawn="1"/>
        </p:nvSpPr>
        <p:spPr>
          <a:xfrm>
            <a:off x="-1" y="6163792"/>
            <a:ext cx="9144001" cy="694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직사각형 10"/>
          <p:cNvSpPr/>
          <p:nvPr userDrawn="1"/>
        </p:nvSpPr>
        <p:spPr>
          <a:xfrm>
            <a:off x="0" y="6091238"/>
            <a:ext cx="9144000" cy="72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027" name="Picture 3" descr="C:\Users\김지선\Desktop\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4229284" cy="11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97152"/>
            <a:ext cx="819938" cy="3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06" y="-1"/>
            <a:ext cx="4558495" cy="46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500584" y="1340768"/>
            <a:ext cx="5095752" cy="2520280"/>
          </a:xfrm>
        </p:spPr>
        <p:txBody>
          <a:bodyPr/>
          <a:lstStyle>
            <a:lvl1pPr algn="l">
              <a:defRPr sz="5400" b="1" i="1" baseline="0">
                <a:solidFill>
                  <a:schemeClr val="accent6"/>
                </a:solidFill>
                <a:latin typeface="다음_Regular" pitchFamily="2" charset="-127"/>
                <a:ea typeface="다음_Regular" pitchFamily="2" charset="-127"/>
              </a:defRPr>
            </a:lvl1pPr>
          </a:lstStyle>
          <a:p>
            <a:r>
              <a:rPr lang="en-US" altLang="ko-KR" dirty="0" smtClean="0"/>
              <a:t>Thank you.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578" y="595313"/>
            <a:ext cx="12160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880542" y="981075"/>
            <a:ext cx="718661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dirty="0" smtClean="0">
                <a:latin typeface="HY견고딕" pitchFamily="18" charset="-127"/>
                <a:ea typeface="HY견고딕" pitchFamily="18" charset="-127"/>
              </a:rPr>
              <a:t>IT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800" baseline="0" dirty="0" err="1" smtClean="0">
                <a:latin typeface="HY견고딕" pitchFamily="18" charset="-127"/>
                <a:ea typeface="HY견고딕" pitchFamily="18" charset="-127"/>
              </a:rPr>
              <a:t>CookBook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정보 보안 개론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개정판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kumimoji="0" lang="de-DE" altLang="ko-KR" sz="1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612453" y="1700213"/>
            <a:ext cx="799147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[</a:t>
            </a:r>
            <a:r>
              <a:rPr kumimoji="0"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</a:t>
            </a:r>
            <a:r>
              <a:rPr kumimoji="0" lang="ko-KR" altLang="en-US" sz="1000" dirty="0" err="1" smtClean="0">
                <a:ea typeface="맑은 고딕" pitchFamily="50" charset="-127"/>
              </a:rPr>
              <a:t>한빛아카데미</a:t>
            </a:r>
            <a:r>
              <a:rPr kumimoji="0" lang="ko-KR" altLang="en-US" sz="1000" dirty="0" smtClean="0">
                <a:ea typeface="맑은 고딕" pitchFamily="50" charset="-127"/>
              </a:rPr>
              <a:t>㈜</a:t>
            </a:r>
            <a:r>
              <a:rPr kumimoji="0" lang="ko-KR" altLang="en-US" sz="1000" dirty="0">
                <a:ea typeface="맑은 고딕" pitchFamily="50" charset="-127"/>
              </a:rPr>
              <a:t>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</a:t>
            </a:r>
            <a:r>
              <a:rPr kumimoji="0" lang="ko-KR" altLang="en-US" sz="1000" u="sng" dirty="0" smtClean="0">
                <a:solidFill>
                  <a:srgbClr val="222222"/>
                </a:solidFill>
                <a:ea typeface="맑은 고딕" pitchFamily="50" charset="-127"/>
              </a:rPr>
              <a:t>징역</a:t>
            </a:r>
            <a:r>
              <a:rPr kumimoji="0" lang="en-US" altLang="ko-KR" sz="1000" u="sng" dirty="0" smtClean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sp>
        <p:nvSpPr>
          <p:cNvPr id="5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755576" y="768921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목차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51323"/>
            <a:ext cx="7615014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11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목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611560" y="762422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</a:t>
            </a:r>
          </a:p>
        </p:txBody>
      </p:sp>
      <p:sp>
        <p:nvSpPr>
          <p:cNvPr id="11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44824"/>
            <a:ext cx="7704856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7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8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섹션 목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132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539552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내용 개체 틀 2"/>
          <p:cNvSpPr>
            <a:spLocks noGrp="1"/>
          </p:cNvSpPr>
          <p:nvPr>
            <p:ph idx="10"/>
          </p:nvPr>
        </p:nvSpPr>
        <p:spPr>
          <a:xfrm>
            <a:off x="4644008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71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251520" y="274638"/>
            <a:ext cx="8712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51520" y="1600200"/>
            <a:ext cx="8712968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3486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C4A7B72-6AE8-49C2-8F32-E8A725FD610D}" type="datetimeFigureOut">
              <a:rPr lang="ko-KR" altLang="en-US" smtClean="0"/>
              <a:pPr>
                <a:defRPr/>
              </a:pPr>
              <a:t>2016-05-25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1581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2DD98C4-AD35-4759-9571-E1AA62A00DA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5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제목 1"/>
          <p:cNvSpPr>
            <a:spLocks noGrp="1"/>
          </p:cNvSpPr>
          <p:nvPr>
            <p:ph type="ctrTitle"/>
          </p:nvPr>
        </p:nvSpPr>
        <p:spPr>
          <a:xfrm>
            <a:off x="323850" y="5589241"/>
            <a:ext cx="8496622" cy="1080120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Chapter 08. </a:t>
            </a:r>
            <a:r>
              <a:rPr lang="ko-KR" altLang="en-US" sz="2800" dirty="0" smtClean="0"/>
              <a:t>암호에 대한 이해 </a:t>
            </a:r>
            <a:r>
              <a:rPr lang="en-US" altLang="ko-KR" sz="2800" dirty="0" smtClean="0"/>
              <a:t>: </a:t>
            </a:r>
            <a:r>
              <a:rPr lang="ko-KR" altLang="en-US" sz="2000" dirty="0" smtClean="0">
                <a:solidFill>
                  <a:schemeClr val="accent6"/>
                </a:solidFill>
              </a:rPr>
              <a:t>숨기고자 하는 이들의 싸움</a:t>
            </a:r>
            <a:endParaRPr lang="ko-KR" altLang="en-US" sz="2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암호의 발전사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대체법</a:t>
            </a:r>
            <a:endParaRPr lang="en-US" altLang="ko-KR" dirty="0" smtClean="0"/>
          </a:p>
          <a:p>
            <a:pPr lvl="1"/>
            <a:r>
              <a:rPr lang="ko-KR" altLang="en-US" b="1" dirty="0" err="1" smtClean="0"/>
              <a:t>비즈네르</a:t>
            </a:r>
            <a:r>
              <a:rPr lang="ko-KR" altLang="en-US" b="1" dirty="0" smtClean="0"/>
              <a:t> 암호화</a:t>
            </a:r>
            <a:endParaRPr lang="en-US" altLang="ko-KR" b="1" dirty="0" smtClean="0"/>
          </a:p>
          <a:p>
            <a:pPr lvl="2"/>
            <a:r>
              <a:rPr lang="ko-KR" altLang="en-US" dirty="0" err="1" smtClean="0"/>
              <a:t>비즈네르</a:t>
            </a:r>
            <a:r>
              <a:rPr lang="ko-KR" altLang="en-US" dirty="0" smtClean="0"/>
              <a:t> 암호화의 예</a:t>
            </a:r>
            <a:r>
              <a:rPr lang="en-US" altLang="ko-KR" dirty="0" smtClean="0"/>
              <a:t> :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평문은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wish to be free from myself</a:t>
            </a:r>
            <a:r>
              <a:rPr lang="ko-KR" altLang="en-US" dirty="0" smtClean="0"/>
              <a:t>이고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암호화키는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secret is beautiful</a:t>
            </a:r>
          </a:p>
          <a:p>
            <a:pPr lvl="2">
              <a:buNone/>
            </a:pP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2"/>
            <a:r>
              <a:rPr lang="ko-KR" altLang="en-US" dirty="0" err="1" smtClean="0">
                <a:latin typeface="+mn-ea"/>
              </a:rPr>
              <a:t>비즈네르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복호화</a:t>
            </a:r>
            <a:r>
              <a:rPr lang="ko-KR" altLang="en-US" dirty="0" smtClean="0">
                <a:latin typeface="+mn-ea"/>
              </a:rPr>
              <a:t> 과정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dirty="0" err="1" smtClean="0">
                <a:latin typeface="+mn-ea"/>
              </a:rPr>
              <a:t>암호화키의</a:t>
            </a:r>
            <a:r>
              <a:rPr lang="ko-KR" altLang="en-US" dirty="0" smtClean="0">
                <a:latin typeface="+mn-ea"/>
              </a:rPr>
              <a:t> 첫 번째 문자 </a:t>
            </a:r>
            <a:r>
              <a:rPr lang="en-US" altLang="ko-KR" dirty="0" smtClean="0">
                <a:latin typeface="+mn-ea"/>
              </a:rPr>
              <a:t>s</a:t>
            </a:r>
            <a:r>
              <a:rPr lang="ko-KR" altLang="en-US" dirty="0" smtClean="0">
                <a:latin typeface="+mn-ea"/>
              </a:rPr>
              <a:t>를 </a:t>
            </a:r>
            <a:r>
              <a:rPr lang="ko-KR" altLang="en-US" dirty="0" err="1" smtClean="0">
                <a:latin typeface="+mn-ea"/>
              </a:rPr>
              <a:t>비즈네르</a:t>
            </a:r>
            <a:r>
              <a:rPr lang="ko-KR" altLang="en-US" dirty="0" smtClean="0">
                <a:latin typeface="+mn-ea"/>
              </a:rPr>
              <a:t> 표의 가로 축으로 하여 </a:t>
            </a:r>
            <a:r>
              <a:rPr lang="en-US" altLang="ko-KR" dirty="0" smtClean="0">
                <a:latin typeface="+mn-ea"/>
              </a:rPr>
              <a:t>O</a:t>
            </a:r>
            <a:r>
              <a:rPr lang="ko-KR" altLang="en-US" dirty="0" smtClean="0">
                <a:latin typeface="+mn-ea"/>
              </a:rPr>
              <a:t>를 찾은 뒤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세로 축 </a:t>
            </a:r>
            <a:endParaRPr lang="en-US" altLang="ko-KR" dirty="0" smtClean="0">
              <a:latin typeface="+mn-ea"/>
            </a:endParaRPr>
          </a:p>
          <a:p>
            <a:pPr lvl="2">
              <a:buNone/>
            </a:pPr>
            <a:r>
              <a:rPr lang="en-US" altLang="ko-KR" dirty="0" smtClean="0">
                <a:latin typeface="+mn-ea"/>
              </a:rPr>
              <a:t>	w</a:t>
            </a:r>
            <a:r>
              <a:rPr lang="ko-KR" altLang="en-US" dirty="0" smtClean="0">
                <a:latin typeface="+mn-ea"/>
              </a:rPr>
              <a:t>를 찾는 방식</a:t>
            </a:r>
            <a:endParaRPr lang="en-US" altLang="ko-KR" dirty="0" smtClean="0">
              <a:latin typeface="+mn-ea"/>
            </a:endParaRPr>
          </a:p>
          <a:p>
            <a:pPr lvl="2"/>
            <a:endParaRPr lang="en-US" altLang="ko-KR" dirty="0" smtClean="0">
              <a:latin typeface="+mn-ea"/>
            </a:endParaRPr>
          </a:p>
          <a:p>
            <a:pPr lvl="2"/>
            <a:endParaRPr lang="en-US" altLang="ko-KR" dirty="0" smtClean="0">
              <a:latin typeface="+mn-ea"/>
            </a:endParaRPr>
          </a:p>
          <a:p>
            <a:pPr lvl="2"/>
            <a:endParaRPr lang="en-US" altLang="ko-KR" dirty="0" smtClean="0">
              <a:latin typeface="+mn-ea"/>
            </a:endParaRPr>
          </a:p>
          <a:p>
            <a:pPr lvl="2"/>
            <a:endParaRPr lang="en-US" altLang="ko-KR" dirty="0" smtClean="0">
              <a:latin typeface="+mn-ea"/>
            </a:endParaRPr>
          </a:p>
          <a:p>
            <a:pPr lvl="2">
              <a:buNone/>
            </a:pPr>
            <a:endParaRPr lang="en-US" altLang="ko-KR" dirty="0" smtClean="0">
              <a:latin typeface="+mn-ea"/>
            </a:endParaRPr>
          </a:p>
          <a:p>
            <a:pPr lvl="2"/>
            <a:r>
              <a:rPr lang="ko-KR" altLang="en-US" dirty="0" err="1" smtClean="0"/>
              <a:t>비즈네르</a:t>
            </a:r>
            <a:r>
              <a:rPr lang="ko-KR" altLang="en-US" dirty="0" smtClean="0"/>
              <a:t> 암호화 방식은 </a:t>
            </a:r>
            <a:r>
              <a:rPr lang="en-US" altLang="ko-KR" dirty="0" smtClean="0"/>
              <a:t>17~18</a:t>
            </a:r>
            <a:r>
              <a:rPr lang="ko-KR" altLang="en-US" dirty="0" smtClean="0"/>
              <a:t>세기에 널리 보급되어 사용되었음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19</a:t>
            </a:r>
            <a:r>
              <a:rPr lang="ko-KR" altLang="en-US" dirty="0" smtClean="0"/>
              <a:t>세기에 </a:t>
            </a:r>
            <a:r>
              <a:rPr lang="ko-KR" altLang="en-US" dirty="0" err="1" smtClean="0"/>
              <a:t>찰스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배비지가</a:t>
            </a:r>
            <a:r>
              <a:rPr lang="ko-KR" altLang="en-US" dirty="0" smtClean="0"/>
              <a:t> 빈도 분석법을 이용해 규칙성을 찾는 방법으로 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방법을 만듦</a:t>
            </a:r>
            <a:r>
              <a:rPr lang="en-US" altLang="ko-KR" dirty="0" smtClean="0"/>
              <a:t>.</a:t>
            </a:r>
            <a:endParaRPr lang="en-US" altLang="ko-KR" dirty="0" smtClean="0">
              <a:latin typeface="+mn-ea"/>
            </a:endParaRP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9484" y="315872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8-10]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비즈네르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암호화 예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496780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8-10]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비즈네르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암호화 예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2998" y="2177246"/>
            <a:ext cx="6507354" cy="97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8602" y="4031699"/>
            <a:ext cx="65127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암호의 발전사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대체법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다중치환</a:t>
            </a:r>
            <a:endParaRPr lang="en-US" altLang="ko-KR" b="1" dirty="0" smtClean="0"/>
          </a:p>
          <a:p>
            <a:pPr lvl="2"/>
            <a:r>
              <a:rPr lang="ko-KR" altLang="en-US" b="1" dirty="0" err="1" smtClean="0"/>
              <a:t>플레이페어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암호</a:t>
            </a:r>
            <a:endParaRPr lang="en-US" altLang="ko-KR" b="1" dirty="0" smtClean="0"/>
          </a:p>
          <a:p>
            <a:pPr lvl="3"/>
            <a:r>
              <a:rPr lang="en-US" altLang="ko-KR" dirty="0" smtClean="0"/>
              <a:t>1854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찰스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휘트스톤</a:t>
            </a:r>
            <a:r>
              <a:rPr lang="en-US" altLang="ko-KR" dirty="0" smtClean="0"/>
              <a:t>(Charles Wheatstone)</a:t>
            </a:r>
            <a:r>
              <a:rPr lang="ko-KR" altLang="en-US" dirty="0" smtClean="0"/>
              <a:t>이 개발</a:t>
            </a:r>
            <a:endParaRPr lang="en-US" altLang="ko-KR" dirty="0" smtClean="0"/>
          </a:p>
          <a:p>
            <a:pPr lvl="3"/>
            <a:r>
              <a:rPr lang="ko-KR" altLang="en-US" dirty="0" err="1" smtClean="0"/>
              <a:t>라이언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플레이페어</a:t>
            </a:r>
            <a:r>
              <a:rPr lang="en-US" altLang="ko-KR" dirty="0" smtClean="0"/>
              <a:t>(Lyon </a:t>
            </a:r>
            <a:r>
              <a:rPr lang="en-US" altLang="ko-KR" dirty="0" err="1" smtClean="0"/>
              <a:t>Playfair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통해 널리 알려지게 됨</a:t>
            </a:r>
            <a:r>
              <a:rPr lang="en-US" altLang="ko-KR" dirty="0" smtClean="0"/>
              <a:t>.</a:t>
            </a:r>
          </a:p>
          <a:p>
            <a:pPr lvl="3"/>
            <a:r>
              <a:rPr lang="ko-KR" altLang="en-US" dirty="0" smtClean="0"/>
              <a:t>그의 이름을 따서 플레이페어 암호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Playfair</a:t>
            </a:r>
            <a:r>
              <a:rPr lang="en-US" altLang="ko-KR" dirty="0" smtClean="0"/>
              <a:t> cipher)</a:t>
            </a:r>
            <a:r>
              <a:rPr lang="ko-KR" altLang="en-US" dirty="0" smtClean="0"/>
              <a:t>라고 불림</a:t>
            </a:r>
            <a:r>
              <a:rPr lang="en-US" altLang="ko-KR" dirty="0" smtClean="0"/>
              <a:t>.</a:t>
            </a:r>
          </a:p>
          <a:p>
            <a:pPr lvl="3"/>
            <a:r>
              <a:rPr lang="en-US" altLang="ko-KR" dirty="0" smtClean="0"/>
              <a:t>1</a:t>
            </a:r>
            <a:r>
              <a:rPr lang="ko-KR" altLang="en-US" dirty="0" smtClean="0"/>
              <a:t>차 세계대전 당시 영국 육군에서 야전 표준 시스템으로 사용</a:t>
            </a:r>
            <a:r>
              <a:rPr lang="en-US" altLang="ko-KR" dirty="0" smtClean="0"/>
              <a:t> </a:t>
            </a:r>
          </a:p>
          <a:p>
            <a:pPr lvl="3"/>
            <a:r>
              <a:rPr lang="en-US" altLang="ko-KR" dirty="0" smtClean="0"/>
              <a:t>2</a:t>
            </a:r>
            <a:r>
              <a:rPr lang="ko-KR" altLang="en-US" dirty="0" smtClean="0"/>
              <a:t>차 세계대전에는 미 육군 및 기타 연합군에 의해 사용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플레이페어</a:t>
            </a:r>
            <a:r>
              <a:rPr lang="ko-KR" altLang="en-US" dirty="0" smtClean="0"/>
              <a:t> 암호화는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개로 이뤄진 문자 쌍을 다른 문자 쌍으로 대체하는 암호화 방법 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보통 정사각형 </a:t>
            </a:r>
            <a:r>
              <a:rPr lang="ko-KR" altLang="en-US" dirty="0" err="1" smtClean="0"/>
              <a:t>암호판</a:t>
            </a:r>
            <a:r>
              <a:rPr lang="ko-KR" altLang="en-US" dirty="0" smtClean="0"/>
              <a:t> 안에 영어 알파벳을 배열한 것으로 대체하여 만듦</a:t>
            </a:r>
            <a:r>
              <a:rPr lang="en-US" altLang="ko-KR" dirty="0" smtClean="0"/>
              <a:t>. </a:t>
            </a:r>
          </a:p>
          <a:p>
            <a:pPr lvl="3"/>
            <a:r>
              <a:rPr lang="ko-KR" altLang="en-US" dirty="0" err="1" smtClean="0"/>
              <a:t>암호화키</a:t>
            </a:r>
            <a:r>
              <a:rPr lang="en-US" altLang="ko-KR" sz="1100" dirty="0" smtClean="0"/>
              <a:t>(ASSASSINATOR)</a:t>
            </a:r>
            <a:r>
              <a:rPr lang="ko-KR" altLang="en-US" sz="1100" dirty="0" smtClean="0"/>
              <a:t>에서 중복 문자를 제거한 문자</a:t>
            </a:r>
            <a:r>
              <a:rPr lang="en-US" altLang="ko-KR" sz="1100" dirty="0" smtClean="0"/>
              <a:t>(ASINTOR)</a:t>
            </a:r>
            <a:r>
              <a:rPr lang="ko-KR" altLang="en-US" sz="1100" dirty="0" smtClean="0"/>
              <a:t>를 </a:t>
            </a:r>
            <a:r>
              <a:rPr lang="en-US" altLang="ko-KR" sz="1100" dirty="0" smtClean="0"/>
              <a:t>5×5 </a:t>
            </a:r>
            <a:r>
              <a:rPr lang="ko-KR" altLang="en-US" sz="1100" dirty="0" smtClean="0"/>
              <a:t>정사각형에 순서대로 배열하고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나머지 </a:t>
            </a:r>
            <a:endParaRPr lang="en-US" altLang="ko-KR" sz="1100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sz="1100" dirty="0" smtClean="0"/>
              <a:t>알파벳을 차례대로 배열하면 </a:t>
            </a:r>
            <a:r>
              <a:rPr lang="ko-KR" altLang="en-US" sz="1100" dirty="0" err="1" smtClean="0"/>
              <a:t>암호판이</a:t>
            </a:r>
            <a:r>
              <a:rPr lang="ko-KR" altLang="en-US" sz="1100" dirty="0" smtClean="0"/>
              <a:t> 완성</a:t>
            </a:r>
            <a:endParaRPr lang="en-US" altLang="ko-KR" sz="1100" dirty="0" smtClean="0"/>
          </a:p>
          <a:p>
            <a:pPr lvl="3"/>
            <a:r>
              <a:rPr lang="ko-KR" altLang="en-US" sz="1100" dirty="0" smtClean="0"/>
              <a:t>이때 </a:t>
            </a:r>
            <a:r>
              <a:rPr lang="en-US" altLang="ko-KR" sz="1100" dirty="0" smtClean="0"/>
              <a:t>5×5 </a:t>
            </a:r>
            <a:r>
              <a:rPr lang="ko-KR" altLang="en-US" sz="1100" dirty="0" err="1" smtClean="0"/>
              <a:t>암호판의</a:t>
            </a:r>
            <a:r>
              <a:rPr lang="ko-KR" altLang="en-US" sz="1100" dirty="0" smtClean="0"/>
              <a:t> 칸이 알파벳 개수</a:t>
            </a:r>
            <a:r>
              <a:rPr lang="en-US" altLang="ko-KR" sz="1100" dirty="0" smtClean="0"/>
              <a:t>(26)</a:t>
            </a:r>
            <a:r>
              <a:rPr lang="ko-KR" altLang="en-US" sz="1100" dirty="0" smtClean="0"/>
              <a:t>보다</a:t>
            </a:r>
            <a:r>
              <a:rPr lang="en-US" altLang="ko-KR" dirty="0" smtClean="0"/>
              <a:t> </a:t>
            </a:r>
            <a:r>
              <a:rPr lang="ko-KR" altLang="en-US" sz="1100" dirty="0" err="1" smtClean="0"/>
              <a:t>한칸</a:t>
            </a:r>
            <a:r>
              <a:rPr lang="ko-KR" altLang="en-US" sz="1100" dirty="0" smtClean="0"/>
              <a:t> 모자라므로 </a:t>
            </a:r>
            <a:r>
              <a:rPr lang="en-US" altLang="ko-KR" sz="1100" dirty="0" smtClean="0"/>
              <a:t>I</a:t>
            </a:r>
            <a:r>
              <a:rPr lang="ko-KR" altLang="en-US" sz="1100" dirty="0" smtClean="0"/>
              <a:t>와 </a:t>
            </a:r>
            <a:r>
              <a:rPr lang="en-US" altLang="ko-KR" sz="1100" dirty="0" smtClean="0"/>
              <a:t>J </a:t>
            </a:r>
            <a:r>
              <a:rPr lang="ko-KR" altLang="en-US" sz="1100" dirty="0" smtClean="0"/>
              <a:t>혹은 </a:t>
            </a:r>
            <a:r>
              <a:rPr lang="en-US" altLang="ko-KR" sz="1100" dirty="0" smtClean="0"/>
              <a:t>Q</a:t>
            </a:r>
            <a:r>
              <a:rPr lang="ko-KR" altLang="en-US" sz="1100" dirty="0" smtClean="0"/>
              <a:t>와 </a:t>
            </a:r>
            <a:r>
              <a:rPr lang="en-US" altLang="ko-KR" sz="1100" dirty="0" smtClean="0"/>
              <a:t>Z</a:t>
            </a:r>
            <a:r>
              <a:rPr lang="ko-KR" altLang="en-US" sz="1100" dirty="0" smtClean="0"/>
              <a:t>를 같은 칸에 넣음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pic>
        <p:nvPicPr>
          <p:cNvPr id="7170" name="Picture 2" descr="C:\Documents and Settings\Administrator\바탕 화면\실이미지\8장\8-6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44824"/>
            <a:ext cx="1090905" cy="1080000"/>
          </a:xfrm>
          <a:prstGeom prst="rect">
            <a:avLst/>
          </a:prstGeom>
          <a:noFill/>
        </p:spPr>
      </p:pic>
      <p:pic>
        <p:nvPicPr>
          <p:cNvPr id="7171" name="Picture 3" descr="C:\Documents and Settings\Administrator\바탕 화면\실이미지\8장\8-6_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4566" y="1908938"/>
            <a:ext cx="898887" cy="108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3007798"/>
            <a:ext cx="2029310" cy="29687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8-12]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찰스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휘트스톤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좌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과 라이언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플레이페어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우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9906" y="625537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8-13]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플레이페어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암호화 테이블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5" y="4653136"/>
            <a:ext cx="229375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암호의 발전사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대체법</a:t>
            </a:r>
            <a:endParaRPr lang="en-US" altLang="ko-KR" dirty="0" smtClean="0"/>
          </a:p>
          <a:p>
            <a:pPr lvl="1"/>
            <a:r>
              <a:rPr lang="ko-KR" altLang="en-US" b="1" dirty="0" err="1" smtClean="0"/>
              <a:t>플레이페어</a:t>
            </a:r>
            <a:r>
              <a:rPr lang="ko-KR" altLang="en-US" b="1" dirty="0" smtClean="0"/>
              <a:t> 암호</a:t>
            </a:r>
            <a:endParaRPr lang="en-US" altLang="ko-KR" b="1" dirty="0" smtClean="0"/>
          </a:p>
          <a:p>
            <a:pPr lvl="2"/>
            <a:r>
              <a:rPr lang="ko-KR" altLang="en-US" dirty="0" err="1" smtClean="0"/>
              <a:t>플레이페어</a:t>
            </a:r>
            <a:r>
              <a:rPr lang="ko-KR" altLang="en-US" dirty="0" smtClean="0"/>
              <a:t> 방식으로 암호화하려면 먼저 주어진 </a:t>
            </a:r>
            <a:r>
              <a:rPr lang="ko-KR" altLang="en-US" dirty="0" err="1" smtClean="0"/>
              <a:t>평문을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개씩 묶은 문자 쌍으로 만들어야 함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띄어쓰기는 무시하고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문자 쌍을 한 칸씩 차례대로 나열</a:t>
            </a:r>
          </a:p>
          <a:p>
            <a:pPr lvl="3"/>
            <a:r>
              <a:rPr lang="ko-KR" altLang="en-US" dirty="0" smtClean="0"/>
              <a:t>이때 </a:t>
            </a:r>
            <a:r>
              <a:rPr lang="en-US" altLang="ko-KR" dirty="0" smtClean="0"/>
              <a:t>SS</a:t>
            </a:r>
            <a:r>
              <a:rPr lang="ko-KR" altLang="en-US" dirty="0" smtClean="0"/>
              <a:t>와 같이 한 쌍의 문자가 같거나 마지막에 하나 남은 문자에는 </a:t>
            </a:r>
            <a:r>
              <a:rPr lang="en-US" altLang="ko-KR" dirty="0" smtClean="0"/>
              <a:t>X</a:t>
            </a:r>
            <a:r>
              <a:rPr lang="ko-KR" altLang="en-US" dirty="0" smtClean="0"/>
              <a:t>를 추가하여 문자 쌍으로 만듦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>
              <a:buNone/>
            </a:pPr>
            <a:endParaRPr lang="en-US" altLang="ko-KR" sz="800" dirty="0" smtClean="0"/>
          </a:p>
          <a:p>
            <a:pPr lvl="2"/>
            <a:r>
              <a:rPr lang="ko-KR" altLang="en-US" dirty="0" err="1" smtClean="0"/>
              <a:t>평문을</a:t>
            </a:r>
            <a:r>
              <a:rPr lang="ko-KR" altLang="en-US" dirty="0" smtClean="0"/>
              <a:t> 대체함으로써 암호문으로 만들어보자</a:t>
            </a:r>
            <a:r>
              <a:rPr lang="en-US" altLang="ko-KR" dirty="0" smtClean="0"/>
              <a:t>.</a:t>
            </a:r>
          </a:p>
          <a:p>
            <a:pPr lvl="3">
              <a:buClr>
                <a:schemeClr val="tx2">
                  <a:lumMod val="75000"/>
                </a:schemeClr>
              </a:buClr>
              <a:buFont typeface="Wingdings" pitchFamily="2" charset="2"/>
              <a:buChar char=""/>
            </a:pPr>
            <a:r>
              <a:rPr lang="ko-KR" altLang="en-US" sz="1200" dirty="0" smtClean="0"/>
              <a:t>암호화하려는 두 문자가 서로 다른 행과 다른 열에 존재할 경우</a:t>
            </a:r>
            <a:r>
              <a:rPr lang="en-US" altLang="ko-KR" sz="1200" dirty="0" smtClean="0"/>
              <a:t>(BE), </a:t>
            </a:r>
            <a:r>
              <a:rPr lang="ko-KR" altLang="en-US" sz="1200" dirty="0" smtClean="0"/>
              <a:t>암호 문자는 </a:t>
            </a:r>
            <a:r>
              <a:rPr lang="en-US" altLang="ko-KR" sz="1200" dirty="0" smtClean="0"/>
              <a:t>B</a:t>
            </a:r>
            <a:r>
              <a:rPr lang="ko-KR" altLang="en-US" sz="1200" dirty="0" smtClean="0"/>
              <a:t>와 </a:t>
            </a:r>
            <a:r>
              <a:rPr lang="en-US" altLang="ko-KR" sz="1200" dirty="0" smtClean="0"/>
              <a:t>E</a:t>
            </a:r>
            <a:r>
              <a:rPr lang="ko-KR" altLang="en-US" sz="1200" dirty="0" smtClean="0"/>
              <a:t>의 행과 열이 만나</a:t>
            </a:r>
            <a:endParaRPr lang="en-US" altLang="ko-KR" sz="1200" dirty="0" smtClean="0"/>
          </a:p>
          <a:p>
            <a:pPr lvl="3">
              <a:buClr>
                <a:schemeClr val="tx2">
                  <a:lumMod val="75000"/>
                </a:schemeClr>
              </a:buClr>
              <a:buNone/>
            </a:pPr>
            <a:r>
              <a:rPr lang="en-US" altLang="ko-KR" sz="1200" dirty="0" smtClean="0"/>
              <a:t>	</a:t>
            </a:r>
            <a:r>
              <a:rPr lang="ko-KR" altLang="en-US" sz="1200" dirty="0" smtClean="0"/>
              <a:t>는 곳에 위치한 </a:t>
            </a:r>
            <a:r>
              <a:rPr lang="en-US" altLang="ko-KR" sz="1200" dirty="0" smtClean="0"/>
              <a:t>G(B</a:t>
            </a:r>
            <a:r>
              <a:rPr lang="ko-KR" altLang="en-US" sz="1200" dirty="0" smtClean="0"/>
              <a:t>의 같은 열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와 </a:t>
            </a:r>
            <a:r>
              <a:rPr lang="en-US" altLang="ko-KR" sz="1200" dirty="0" smtClean="0"/>
              <a:t>O(E</a:t>
            </a:r>
            <a:r>
              <a:rPr lang="ko-KR" altLang="en-US" sz="1200" dirty="0" smtClean="0"/>
              <a:t>의 같은 열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이다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357474" y="328498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8-14]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플레이페어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방식으로 암호문 만들기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022" y="2690180"/>
            <a:ext cx="5868144" cy="58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442264"/>
            <a:ext cx="2352893" cy="68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3550" y="5110584"/>
            <a:ext cx="2358508" cy="9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암호의 발전사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5400600"/>
          </a:xfrm>
        </p:spPr>
        <p:txBody>
          <a:bodyPr/>
          <a:lstStyle/>
          <a:p>
            <a:r>
              <a:rPr lang="ko-KR" altLang="en-US" dirty="0" err="1" smtClean="0"/>
              <a:t>대체법</a:t>
            </a:r>
            <a:endParaRPr lang="en-US" altLang="ko-KR" dirty="0" smtClean="0"/>
          </a:p>
          <a:p>
            <a:pPr lvl="1"/>
            <a:r>
              <a:rPr lang="ko-KR" altLang="en-US" b="1" dirty="0" err="1" smtClean="0"/>
              <a:t>플레이페어</a:t>
            </a:r>
            <a:r>
              <a:rPr lang="ko-KR" altLang="en-US" b="1" dirty="0" smtClean="0"/>
              <a:t> 암호</a:t>
            </a:r>
            <a:endParaRPr lang="en-US" altLang="ko-KR" b="1" dirty="0" smtClean="0"/>
          </a:p>
          <a:p>
            <a:pPr lvl="2">
              <a:buClr>
                <a:schemeClr val="tx2">
                  <a:lumMod val="75000"/>
                </a:schemeClr>
              </a:buClr>
              <a:buFont typeface="Wingdings" pitchFamily="2" charset="2"/>
              <a:buChar char=""/>
            </a:pPr>
            <a:r>
              <a:rPr lang="en-US" altLang="ko-KR" dirty="0" smtClean="0"/>
              <a:t>LF</a:t>
            </a:r>
            <a:r>
              <a:rPr lang="ko-KR" altLang="en-US" dirty="0" smtClean="0"/>
              <a:t>와 같이 두 문자가 같은 열에 있다면 대체되는 암호문은 각각 아래쪽에 있는 문자이다</a:t>
            </a:r>
            <a:r>
              <a:rPr lang="en-US" altLang="ko-KR" dirty="0" smtClean="0"/>
              <a:t>.</a:t>
            </a:r>
          </a:p>
          <a:p>
            <a:pPr lvl="3"/>
            <a:r>
              <a:rPr lang="ko-KR" altLang="en-US" dirty="0" smtClean="0"/>
              <a:t>문자 </a:t>
            </a:r>
            <a:r>
              <a:rPr lang="en-US" altLang="ko-KR" dirty="0" smtClean="0"/>
              <a:t>L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V, </a:t>
            </a:r>
            <a:r>
              <a:rPr lang="ko-KR" altLang="en-US" dirty="0" smtClean="0"/>
              <a:t>문자 </a:t>
            </a:r>
            <a:r>
              <a:rPr lang="en-US" altLang="ko-KR" dirty="0" smtClean="0"/>
              <a:t>F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L</a:t>
            </a:r>
            <a:r>
              <a:rPr lang="ko-KR" altLang="en-US" dirty="0" smtClean="0"/>
              <a:t>에 대체되며 맨 아래쪽 문자일 경우에는 같은 열 맨 위의 문자로 대체됨</a:t>
            </a:r>
            <a:r>
              <a:rPr lang="en-US" altLang="ko-KR" dirty="0" smtClean="0"/>
              <a:t>.</a:t>
            </a:r>
          </a:p>
          <a:p>
            <a:pPr lvl="2">
              <a:buClr>
                <a:schemeClr val="tx2">
                  <a:lumMod val="75000"/>
                </a:schemeClr>
              </a:buClr>
              <a:buFont typeface="Wingdings" pitchFamily="2" charset="2"/>
              <a:buChar char=""/>
            </a:pPr>
            <a:endParaRPr lang="en-US" altLang="ko-KR" dirty="0" smtClean="0"/>
          </a:p>
          <a:p>
            <a:pPr lvl="2">
              <a:buClr>
                <a:schemeClr val="tx2">
                  <a:lumMod val="75000"/>
                </a:schemeClr>
              </a:buClr>
              <a:buFont typeface="Wingdings" pitchFamily="2" charset="2"/>
              <a:buChar char=""/>
            </a:pPr>
            <a:endParaRPr lang="en-US" altLang="ko-KR" dirty="0" smtClean="0"/>
          </a:p>
          <a:p>
            <a:pPr lvl="2">
              <a:buClr>
                <a:schemeClr val="tx2">
                  <a:lumMod val="75000"/>
                </a:schemeClr>
              </a:buClr>
              <a:buFont typeface="Wingdings" pitchFamily="2" charset="2"/>
              <a:buChar char=""/>
            </a:pPr>
            <a:endParaRPr lang="en-US" altLang="ko-KR" dirty="0" smtClean="0"/>
          </a:p>
          <a:p>
            <a:pPr lvl="2">
              <a:buClr>
                <a:schemeClr val="tx2">
                  <a:lumMod val="75000"/>
                </a:schemeClr>
              </a:buClr>
              <a:buFont typeface="Wingdings" pitchFamily="2" charset="2"/>
              <a:buChar char=""/>
            </a:pPr>
            <a:endParaRPr lang="en-US" altLang="ko-KR" dirty="0" smtClean="0"/>
          </a:p>
          <a:p>
            <a:pPr lvl="2">
              <a:buClr>
                <a:schemeClr val="tx2">
                  <a:lumMod val="75000"/>
                </a:schemeClr>
              </a:buClr>
              <a:buFont typeface="Wingdings" pitchFamily="2" charset="2"/>
              <a:buChar char=""/>
            </a:pPr>
            <a:endParaRPr lang="en-US" altLang="ko-KR" dirty="0" smtClean="0"/>
          </a:p>
          <a:p>
            <a:pPr lvl="2">
              <a:buClr>
                <a:schemeClr val="tx2">
                  <a:lumMod val="75000"/>
                </a:schemeClr>
              </a:buClr>
              <a:buFont typeface="Wingdings" pitchFamily="2" charset="2"/>
              <a:buChar char=""/>
            </a:pPr>
            <a:endParaRPr lang="en-US" altLang="ko-KR" dirty="0" smtClean="0"/>
          </a:p>
          <a:p>
            <a:pPr lvl="2">
              <a:buClr>
                <a:schemeClr val="tx2">
                  <a:lumMod val="75000"/>
                </a:schemeClr>
              </a:buClr>
              <a:buNone/>
            </a:pPr>
            <a:endParaRPr lang="en-US" altLang="ko-KR" dirty="0" smtClean="0"/>
          </a:p>
          <a:p>
            <a:pPr lvl="2">
              <a:buClr>
                <a:schemeClr val="tx2">
                  <a:lumMod val="75000"/>
                </a:schemeClr>
              </a:buClr>
              <a:buFont typeface="Wingdings" pitchFamily="2" charset="2"/>
              <a:buChar char=""/>
            </a:pPr>
            <a:r>
              <a:rPr lang="en-US" altLang="ko-KR" dirty="0" smtClean="0"/>
              <a:t>OR</a:t>
            </a:r>
            <a:r>
              <a:rPr lang="ko-KR" altLang="en-US" dirty="0" smtClean="0"/>
              <a:t>과 같이 두 문자가 같은 행에 있다면 대체되는 암호문은 각각 오른쪽에 있는 문자이다</a:t>
            </a:r>
            <a:r>
              <a:rPr lang="en-US" altLang="ko-KR" dirty="0" smtClean="0"/>
              <a:t>.</a:t>
            </a:r>
          </a:p>
          <a:p>
            <a:pPr lvl="3"/>
            <a:r>
              <a:rPr lang="ko-KR" altLang="en-US" dirty="0" smtClean="0"/>
              <a:t>문자 </a:t>
            </a:r>
            <a:r>
              <a:rPr lang="en-US" altLang="ko-KR" dirty="0" smtClean="0"/>
              <a:t>O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R, </a:t>
            </a:r>
            <a:r>
              <a:rPr lang="ko-KR" altLang="en-US" dirty="0" smtClean="0"/>
              <a:t>문자 </a:t>
            </a:r>
            <a:r>
              <a:rPr lang="en-US" altLang="ko-KR" dirty="0" smtClean="0"/>
              <a:t>R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B</a:t>
            </a:r>
            <a:r>
              <a:rPr lang="ko-KR" altLang="en-US" dirty="0" smtClean="0"/>
              <a:t>에 대체되고 맨 오른쪽 문자일 경우에는 같은 행 맨 왼쪽 문자로 대체됨</a:t>
            </a:r>
            <a:r>
              <a:rPr lang="en-US" altLang="ko-KR" dirty="0" smtClean="0"/>
              <a:t>.</a:t>
            </a:r>
          </a:p>
          <a:p>
            <a:pPr lvl="2">
              <a:buClr>
                <a:schemeClr val="tx2">
                  <a:lumMod val="75000"/>
                </a:schemeClr>
              </a:buClr>
              <a:buFont typeface="Wingdings" pitchFamily="2" charset="2"/>
              <a:buChar char=""/>
            </a:pPr>
            <a:endParaRPr lang="en-US" altLang="ko-KR" dirty="0" smtClean="0"/>
          </a:p>
          <a:p>
            <a:pPr lvl="2">
              <a:buClr>
                <a:schemeClr val="tx2">
                  <a:lumMod val="75000"/>
                </a:schemeClr>
              </a:buClr>
              <a:buFont typeface="Wingdings" pitchFamily="2" charset="2"/>
              <a:buChar char=""/>
            </a:pPr>
            <a:endParaRPr lang="en-US" altLang="ko-KR" dirty="0" smtClean="0"/>
          </a:p>
          <a:p>
            <a:pPr lvl="2">
              <a:buClr>
                <a:schemeClr val="tx2">
                  <a:lumMod val="75000"/>
                </a:schemeClr>
              </a:buClr>
              <a:buFont typeface="Wingdings" pitchFamily="2" charset="2"/>
              <a:buChar char=""/>
            </a:pPr>
            <a:endParaRPr lang="en-US" altLang="ko-KR" dirty="0" smtClean="0"/>
          </a:p>
          <a:p>
            <a:pPr lvl="2">
              <a:buClr>
                <a:schemeClr val="tx2">
                  <a:lumMod val="75000"/>
                </a:schemeClr>
              </a:buClr>
              <a:buFont typeface="Wingdings" pitchFamily="2" charset="2"/>
              <a:buChar char=""/>
            </a:pPr>
            <a:endParaRPr lang="en-US" altLang="ko-KR" dirty="0" smtClean="0"/>
          </a:p>
          <a:p>
            <a:pPr lvl="2">
              <a:buClr>
                <a:schemeClr val="tx2">
                  <a:lumMod val="75000"/>
                </a:schemeClr>
              </a:buClr>
              <a:buFont typeface="Wingdings" pitchFamily="2" charset="2"/>
              <a:buChar char=""/>
            </a:pPr>
            <a:endParaRPr lang="en-US" altLang="ko-KR" dirty="0" smtClean="0"/>
          </a:p>
          <a:p>
            <a:pPr lvl="2">
              <a:buClr>
                <a:schemeClr val="tx2">
                  <a:lumMod val="75000"/>
                </a:schemeClr>
              </a:buClr>
              <a:buFont typeface="Wingdings" pitchFamily="2" charset="2"/>
              <a:buChar char=""/>
            </a:pPr>
            <a:endParaRPr lang="en-US" altLang="ko-KR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160" y="2447522"/>
            <a:ext cx="2340752" cy="163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9022" y="4762500"/>
            <a:ext cx="2330890" cy="161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암호의 발전사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대체법</a:t>
            </a:r>
            <a:endParaRPr lang="en-US" altLang="ko-KR" dirty="0" smtClean="0"/>
          </a:p>
          <a:p>
            <a:pPr lvl="1"/>
            <a:r>
              <a:rPr lang="ko-KR" altLang="en-US" b="1" dirty="0" err="1" smtClean="0"/>
              <a:t>플레이페어</a:t>
            </a:r>
            <a:r>
              <a:rPr lang="ko-KR" altLang="en-US" b="1" dirty="0" smtClean="0"/>
              <a:t> 방식</a:t>
            </a:r>
            <a:endParaRPr lang="en-US" altLang="ko-KR" b="1" dirty="0" smtClean="0"/>
          </a:p>
          <a:p>
            <a:pPr lvl="2"/>
            <a:r>
              <a:rPr lang="en-US" altLang="ko-KR" dirty="0" smtClean="0">
                <a:sym typeface="Wingdings"/>
              </a:rPr>
              <a:t>, , </a:t>
            </a:r>
            <a:r>
              <a:rPr lang="ko-KR" altLang="en-US" dirty="0" smtClean="0">
                <a:sym typeface="Wingdings"/>
              </a:rPr>
              <a:t>의 규칙에 따라 각 문자열을 암호화한 결과</a:t>
            </a:r>
            <a:endParaRPr lang="en-US" altLang="ko-KR" dirty="0" smtClean="0">
              <a:sym typeface="Wingdings"/>
            </a:endParaRPr>
          </a:p>
          <a:p>
            <a:pPr lvl="2"/>
            <a:endParaRPr lang="en-US" altLang="ko-KR" dirty="0" smtClean="0">
              <a:sym typeface="Wingdings"/>
            </a:endParaRPr>
          </a:p>
          <a:p>
            <a:pPr lvl="2"/>
            <a:endParaRPr lang="en-US" altLang="ko-KR" dirty="0" smtClean="0">
              <a:sym typeface="Wingdings"/>
            </a:endParaRPr>
          </a:p>
          <a:p>
            <a:pPr lvl="2"/>
            <a:endParaRPr lang="en-US" altLang="ko-KR" dirty="0" smtClean="0">
              <a:sym typeface="Wingdings"/>
            </a:endParaRPr>
          </a:p>
          <a:p>
            <a:pPr lvl="2"/>
            <a:endParaRPr lang="en-US" altLang="ko-KR" dirty="0" smtClean="0">
              <a:sym typeface="Wingdings"/>
            </a:endParaRPr>
          </a:p>
          <a:p>
            <a:pPr lvl="2"/>
            <a:endParaRPr lang="en-US" altLang="ko-KR" sz="800" dirty="0" smtClean="0">
              <a:sym typeface="Wingdings"/>
            </a:endParaRPr>
          </a:p>
          <a:p>
            <a:pPr lvl="2"/>
            <a:r>
              <a:rPr lang="ko-KR" altLang="en-US" dirty="0" smtClean="0"/>
              <a:t>암호화한 </a:t>
            </a:r>
            <a:r>
              <a:rPr lang="ko-KR" altLang="en-US" dirty="0" err="1" smtClean="0"/>
              <a:t>플레이페어</a:t>
            </a:r>
            <a:r>
              <a:rPr lang="ko-KR" altLang="en-US" dirty="0" smtClean="0"/>
              <a:t> 암호화를 </a:t>
            </a:r>
            <a:r>
              <a:rPr lang="ko-KR" altLang="en-US" dirty="0" err="1" smtClean="0"/>
              <a:t>복호하하는</a:t>
            </a:r>
            <a:r>
              <a:rPr lang="ko-KR" altLang="en-US" dirty="0" smtClean="0"/>
              <a:t> 방법 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암호화할 때 사용한 </a:t>
            </a:r>
            <a:r>
              <a:rPr lang="ko-KR" altLang="en-US" dirty="0" err="1" smtClean="0"/>
              <a:t>암호판을</a:t>
            </a:r>
            <a:r>
              <a:rPr lang="ko-KR" altLang="en-US" dirty="0" smtClean="0"/>
              <a:t> 이용하여 </a:t>
            </a:r>
            <a:r>
              <a:rPr lang="en-US" altLang="ko-KR" dirty="0" smtClean="0">
                <a:sym typeface="Wingdings"/>
              </a:rPr>
              <a:t>, ,  </a:t>
            </a:r>
            <a:r>
              <a:rPr lang="ko-KR" altLang="en-US" dirty="0" smtClean="0"/>
              <a:t>규칙의 반대</a:t>
            </a:r>
            <a:r>
              <a:rPr lang="en-US" altLang="ko-KR" dirty="0" smtClean="0"/>
              <a:t>(</a:t>
            </a:r>
            <a:r>
              <a:rPr lang="ko-KR" altLang="en-US" dirty="0" smtClean="0"/>
              <a:t>위쪽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왼쪽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문자로 대체하면 됨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lvl="2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235" y="288943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8-15]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플레이페어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방식의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암호화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754" y="2195986"/>
            <a:ext cx="6948264" cy="67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대칭 암호화 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5400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/>
              <a:t>암호학적 강도를 높일 때는 혼돈</a:t>
            </a:r>
            <a:r>
              <a:rPr lang="en-US" altLang="ko-KR" dirty="0" smtClean="0"/>
              <a:t>(Confusion)</a:t>
            </a:r>
            <a:r>
              <a:rPr lang="ko-KR" altLang="en-US" dirty="0" smtClean="0"/>
              <a:t>과 확산</a:t>
            </a:r>
            <a:r>
              <a:rPr lang="en-US" altLang="ko-KR" dirty="0" smtClean="0"/>
              <a:t>(Diffusion)</a:t>
            </a:r>
            <a:r>
              <a:rPr lang="ko-KR" altLang="en-US" dirty="0" smtClean="0"/>
              <a:t>을 이용</a:t>
            </a:r>
            <a:r>
              <a:rPr lang="en-US" altLang="ko-KR" dirty="0" smtClean="0"/>
              <a:t>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/>
              <a:t>혼돈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암호문의 통계적 성질과 </a:t>
            </a:r>
            <a:r>
              <a:rPr lang="ko-KR" altLang="en-US" dirty="0" err="1" smtClean="0"/>
              <a:t>평문의</a:t>
            </a:r>
            <a:r>
              <a:rPr lang="ko-KR" altLang="en-US" dirty="0" smtClean="0"/>
              <a:t> 통계적 성질의 관계를 난해하게 만드는 성질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/>
              <a:t>확산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각각의 </a:t>
            </a:r>
            <a:r>
              <a:rPr lang="ko-KR" altLang="en-US" dirty="0" err="1" smtClean="0"/>
              <a:t>평문</a:t>
            </a:r>
            <a:r>
              <a:rPr lang="ko-KR" altLang="en-US" dirty="0" smtClean="0"/>
              <a:t> 비트와 키 비트가 암호문의 모든 비트에 영향을 주는 성질</a:t>
            </a:r>
            <a:endParaRPr lang="en-US" altLang="ko-KR" dirty="0" smtClean="0"/>
          </a:p>
          <a:p>
            <a:pPr lvl="1"/>
            <a:endParaRPr lang="en-US" altLang="ko-KR" sz="800" dirty="0" smtClean="0"/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/>
              <a:t>DES </a:t>
            </a:r>
            <a:r>
              <a:rPr lang="ko-KR" altLang="en-US" dirty="0" smtClean="0"/>
              <a:t>알고리즘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/>
              <a:t>1972</a:t>
            </a:r>
            <a:r>
              <a:rPr lang="ko-KR" altLang="en-US" dirty="0" smtClean="0"/>
              <a:t>년 미 상무부의 </a:t>
            </a:r>
            <a:r>
              <a:rPr lang="en-US" altLang="ko-KR" dirty="0" smtClean="0"/>
              <a:t>NBS(National Bureau of Standards, </a:t>
            </a:r>
            <a:r>
              <a:rPr lang="ko-KR" altLang="en-US" dirty="0" smtClean="0"/>
              <a:t>후에 </a:t>
            </a:r>
            <a:r>
              <a:rPr lang="en-US" altLang="ko-KR" dirty="0" smtClean="0"/>
              <a:t>NIST</a:t>
            </a:r>
            <a:r>
              <a:rPr lang="ko-KR" altLang="en-US" dirty="0" smtClean="0"/>
              <a:t>가 된다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보안 문제가 대두됨에 따라 정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보보호를</a:t>
            </a:r>
            <a:r>
              <a:rPr lang="ko-KR" altLang="en-US" dirty="0" smtClean="0"/>
              <a:t> 목적으로 공모한 암호 알고리즘</a:t>
            </a:r>
            <a:r>
              <a:rPr lang="en-US" altLang="ko-KR" dirty="0" smtClean="0"/>
              <a:t>.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/>
              <a:t>IBM</a:t>
            </a:r>
            <a:r>
              <a:rPr lang="ko-KR" altLang="en-US" dirty="0" smtClean="0"/>
              <a:t>의 바터 </a:t>
            </a:r>
            <a:r>
              <a:rPr lang="ko-KR" altLang="en-US" dirty="0" err="1" smtClean="0"/>
              <a:t>투흐만</a:t>
            </a:r>
            <a:r>
              <a:rPr lang="en-US" altLang="ko-KR" dirty="0" smtClean="0"/>
              <a:t>(Water Tuchman)</a:t>
            </a:r>
            <a:r>
              <a:rPr lang="ko-KR" altLang="en-US" dirty="0" smtClean="0"/>
              <a:t>과 칼 마이어</a:t>
            </a:r>
            <a:r>
              <a:rPr lang="en-US" altLang="ko-KR" dirty="0" smtClean="0"/>
              <a:t>(Carl Meyer)</a:t>
            </a:r>
            <a:r>
              <a:rPr lang="ko-KR" altLang="en-US" dirty="0" smtClean="0"/>
              <a:t>가 개발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/>
              <a:t>1977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NIST</a:t>
            </a:r>
            <a:r>
              <a:rPr lang="ko-KR" altLang="en-US" dirty="0" smtClean="0"/>
              <a:t>에 의해 암호화 표준으로 결정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/>
              <a:t>64</a:t>
            </a:r>
            <a:r>
              <a:rPr lang="ko-KR" altLang="en-US" dirty="0" smtClean="0"/>
              <a:t>비트의 블록 암호화 알고리즘이며</a:t>
            </a:r>
            <a:r>
              <a:rPr lang="en-US" altLang="ko-KR" dirty="0" smtClean="0"/>
              <a:t>, 56</a:t>
            </a:r>
            <a:r>
              <a:rPr lang="ko-KR" altLang="en-US" dirty="0" smtClean="0"/>
              <a:t>비트 크기의 암호화 키로 암호화됨</a:t>
            </a:r>
            <a:r>
              <a:rPr lang="en-US" altLang="ko-KR" dirty="0" smtClean="0"/>
              <a:t>.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/>
              <a:t>생성 가능한 암호화 키는 최대 </a:t>
            </a:r>
            <a:r>
              <a:rPr lang="en-US" altLang="ko-KR" dirty="0" smtClean="0"/>
              <a:t>2</a:t>
            </a:r>
            <a:r>
              <a:rPr lang="en-US" altLang="ko-KR" baseline="30000" dirty="0" smtClean="0"/>
              <a:t>56</a:t>
            </a:r>
            <a:r>
              <a:rPr lang="en-US" altLang="ko-KR" dirty="0" smtClean="0"/>
              <a:t>(</a:t>
            </a:r>
            <a:r>
              <a:rPr lang="ko-KR" altLang="en-US" dirty="0" smtClean="0"/>
              <a:t>약 </a:t>
            </a:r>
            <a:r>
              <a:rPr lang="en-US" altLang="ko-KR" dirty="0" smtClean="0"/>
              <a:t>7200</a:t>
            </a:r>
            <a:r>
              <a:rPr lang="ko-KR" altLang="en-US" dirty="0" smtClean="0"/>
              <a:t>조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가지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/>
              <a:t>암호화는 다음 두 가지 기본 변환을 통해 이루어짐</a:t>
            </a:r>
            <a:r>
              <a:rPr lang="en-US" altLang="ko-KR" dirty="0" smtClean="0"/>
              <a:t>.</a:t>
            </a:r>
          </a:p>
          <a:p>
            <a:pPr marL="625475" lvl="2" indent="-177800">
              <a:spcBef>
                <a:spcPts val="288"/>
              </a:spcBef>
              <a:buFont typeface="Arial Unicode MS" pitchFamily="50" charset="-127"/>
              <a:buChar char="➊"/>
              <a:tabLst>
                <a:tab pos="804863" algn="l"/>
              </a:tabLst>
            </a:pPr>
            <a:r>
              <a:rPr lang="ko-KR" altLang="en-US" dirty="0" smtClean="0"/>
              <a:t>하나의 블록인 </a:t>
            </a:r>
            <a:r>
              <a:rPr lang="en-US" altLang="ko-KR" dirty="0" smtClean="0"/>
              <a:t>64</a:t>
            </a:r>
            <a:r>
              <a:rPr lang="ko-KR" altLang="en-US" dirty="0" err="1" smtClean="0"/>
              <a:t>비트를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L1(32</a:t>
            </a:r>
            <a:r>
              <a:rPr lang="ko-KR" altLang="en-US" dirty="0" smtClean="0"/>
              <a:t>비트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R1(32</a:t>
            </a:r>
            <a:r>
              <a:rPr lang="ko-KR" altLang="en-US" dirty="0" smtClean="0"/>
              <a:t>비트</a:t>
            </a:r>
            <a:r>
              <a:rPr lang="en-US" altLang="ko-KR" dirty="0" smtClean="0"/>
              <a:t>)</a:t>
            </a:r>
            <a:r>
              <a:rPr lang="ko-KR" altLang="en-US" dirty="0" smtClean="0"/>
              <a:t>으로 나눔</a:t>
            </a:r>
            <a:r>
              <a:rPr lang="en-US" altLang="ko-KR" dirty="0" smtClean="0"/>
              <a:t>.</a:t>
            </a:r>
          </a:p>
          <a:p>
            <a:pPr marL="625475" lvl="2" indent="-177800">
              <a:spcBef>
                <a:spcPts val="288"/>
              </a:spcBef>
              <a:buFont typeface="Arial Unicode MS" pitchFamily="50" charset="-127"/>
              <a:buChar char="➋"/>
              <a:tabLst>
                <a:tab pos="804863" algn="l"/>
              </a:tabLst>
            </a:pPr>
            <a:r>
              <a:rPr lang="en-US" altLang="ko-KR" dirty="0" smtClean="0"/>
              <a:t>R1</a:t>
            </a:r>
            <a:r>
              <a:rPr lang="ko-KR" altLang="en-US" dirty="0" smtClean="0"/>
              <a:t>을 암호화 키로 생성한 </a:t>
            </a:r>
            <a:r>
              <a:rPr lang="en-US" altLang="ko-KR" dirty="0" smtClean="0"/>
              <a:t>S-Box</a:t>
            </a:r>
            <a:r>
              <a:rPr lang="ko-KR" altLang="en-US" dirty="0" smtClean="0"/>
              <a:t>로 </a:t>
            </a:r>
            <a:r>
              <a:rPr lang="en-US" altLang="ko-KR" dirty="0" smtClean="0"/>
              <a:t>f </a:t>
            </a:r>
            <a:r>
              <a:rPr lang="ko-KR" altLang="en-US" dirty="0" smtClean="0"/>
              <a:t>함수를 만들어 치환 작업을 한 후 이 값을 </a:t>
            </a:r>
            <a:r>
              <a:rPr lang="en-US" altLang="ko-KR" dirty="0" smtClean="0"/>
              <a:t>L1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XOR</a:t>
            </a:r>
            <a:r>
              <a:rPr lang="ko-KR" altLang="en-US" dirty="0" smtClean="0"/>
              <a:t>한 다음 </a:t>
            </a:r>
            <a:r>
              <a:rPr lang="en-US" altLang="ko-KR" dirty="0" smtClean="0"/>
              <a:t>L2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R2</a:t>
            </a:r>
            <a:r>
              <a:rPr lang="ko-KR" altLang="en-US" dirty="0" smtClean="0"/>
              <a:t>의 </a:t>
            </a:r>
            <a:endParaRPr lang="en-US" altLang="ko-KR" dirty="0" smtClean="0"/>
          </a:p>
          <a:p>
            <a:pPr marL="625475" lvl="2" indent="-177800">
              <a:spcBef>
                <a:spcPts val="288"/>
              </a:spcBef>
              <a:buNone/>
              <a:tabLst>
                <a:tab pos="804863" algn="l"/>
              </a:tabLst>
            </a:pPr>
            <a:r>
              <a:rPr lang="en-US" altLang="ko-KR" dirty="0" smtClean="0"/>
              <a:t>	</a:t>
            </a:r>
            <a:r>
              <a:rPr lang="ko-KR" altLang="en-US" dirty="0" smtClean="0"/>
              <a:t>위치를 바꿈</a:t>
            </a:r>
            <a:r>
              <a:rPr lang="en-US" altLang="ko-KR" dirty="0" smtClean="0"/>
              <a:t>.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대칭 암호화 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80920" cy="5400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/>
              <a:t>DES </a:t>
            </a:r>
            <a:r>
              <a:rPr lang="ko-KR" altLang="en-US" dirty="0" smtClean="0"/>
              <a:t>알고리즘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/>
              <a:t>암호화 과정 한 단계를 라운드</a:t>
            </a:r>
            <a:r>
              <a:rPr lang="en-US" altLang="ko-KR" dirty="0" smtClean="0"/>
              <a:t>(Round)</a:t>
            </a:r>
            <a:r>
              <a:rPr lang="ko-KR" altLang="en-US" dirty="0" smtClean="0"/>
              <a:t>라 표현</a:t>
            </a:r>
            <a:r>
              <a:rPr lang="en-US" altLang="ko-KR" dirty="0" smtClean="0"/>
              <a:t>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/>
              <a:t>혼돈이 이 과정에서 이루어짐</a:t>
            </a:r>
            <a:r>
              <a:rPr lang="en-US" altLang="ko-KR" dirty="0" smtClean="0"/>
              <a:t>.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/>
              <a:t>DES</a:t>
            </a:r>
            <a:r>
              <a:rPr lang="ko-KR" altLang="en-US" dirty="0" smtClean="0"/>
              <a:t>는 이러한 과정을 하나의 블록에 대해 알고리즘을 </a:t>
            </a:r>
            <a:r>
              <a:rPr lang="en-US" altLang="ko-KR" dirty="0" smtClean="0"/>
              <a:t>16</a:t>
            </a:r>
            <a:r>
              <a:rPr lang="ko-KR" altLang="en-US" dirty="0" smtClean="0"/>
              <a:t>번 수행하므로 </a:t>
            </a:r>
            <a:r>
              <a:rPr lang="en-US" altLang="ko-KR" dirty="0" smtClean="0"/>
              <a:t>16</a:t>
            </a:r>
            <a:r>
              <a:rPr lang="ko-KR" altLang="en-US" dirty="0" smtClean="0"/>
              <a:t>라운드 알고리즘</a:t>
            </a:r>
            <a:r>
              <a:rPr lang="en-US" altLang="ko-KR" dirty="0" smtClean="0"/>
              <a:t>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err="1" smtClean="0"/>
              <a:t>복호화는</a:t>
            </a:r>
            <a:r>
              <a:rPr lang="ko-KR" altLang="en-US" dirty="0" smtClean="0"/>
              <a:t> 암호화의 반대로 수행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4992" y="2744432"/>
            <a:ext cx="3718521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53122" y="592067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8-17]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DES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복호화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과정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470" y="2744432"/>
            <a:ext cx="37172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970800" y="592067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8-16]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DES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암호화 과정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대칭 암호화 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08346"/>
            <a:ext cx="8208912" cy="5400600"/>
          </a:xfrm>
        </p:spPr>
        <p:txBody>
          <a:bodyPr/>
          <a:lstStyle/>
          <a:p>
            <a:r>
              <a:rPr lang="en-US" altLang="ko-KR" dirty="0" smtClean="0"/>
              <a:t>DES </a:t>
            </a:r>
            <a:r>
              <a:rPr lang="ko-KR" altLang="en-US" dirty="0" smtClean="0"/>
              <a:t>알고리즘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S-Box</a:t>
            </a:r>
            <a:r>
              <a:rPr lang="ko-KR" altLang="en-US" dirty="0" smtClean="0"/>
              <a:t>에 넣기 전에 일종의 확장 과정을 거침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S-Box </a:t>
            </a:r>
            <a:r>
              <a:rPr lang="ko-KR" altLang="en-US" dirty="0" smtClean="0"/>
              <a:t>에서 매칭 </a:t>
            </a:r>
            <a:r>
              <a:rPr lang="en-US" altLang="ko-KR" dirty="0" smtClean="0"/>
              <a:t>111000</a:t>
            </a:r>
            <a:r>
              <a:rPr lang="ko-KR" altLang="en-US" dirty="0" smtClean="0"/>
              <a:t>은 맨 앞 비트 </a:t>
            </a:r>
            <a:r>
              <a:rPr lang="en-US" altLang="ko-KR" dirty="0" smtClean="0"/>
              <a:t>1</a:t>
            </a:r>
            <a:r>
              <a:rPr lang="ko-KR" altLang="en-US" dirty="0" smtClean="0"/>
              <a:t>과 마지막 비트 </a:t>
            </a:r>
            <a:r>
              <a:rPr lang="en-US" altLang="ko-KR" dirty="0" smtClean="0"/>
              <a:t>0</a:t>
            </a:r>
            <a:r>
              <a:rPr lang="ko-KR" altLang="en-US" dirty="0" smtClean="0"/>
              <a:t>을 합쳐 </a:t>
            </a:r>
            <a:r>
              <a:rPr lang="en-US" altLang="ko-KR" dirty="0" smtClean="0"/>
              <a:t>10(2)</a:t>
            </a:r>
            <a:r>
              <a:rPr lang="ko-KR" altLang="en-US" dirty="0" smtClean="0"/>
              <a:t>이 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가운데 블록은 </a:t>
            </a:r>
            <a:r>
              <a:rPr lang="en-US" altLang="ko-KR" dirty="0" smtClean="0"/>
              <a:t>1100(12) </a:t>
            </a:r>
            <a:r>
              <a:rPr lang="ko-KR" altLang="en-US" dirty="0" smtClean="0"/>
              <a:t>이 됨</a:t>
            </a:r>
            <a:r>
              <a:rPr lang="en-US" altLang="ko-KR" dirty="0" smtClean="0"/>
              <a:t>. </a:t>
            </a:r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따라서 </a:t>
            </a:r>
            <a:r>
              <a:rPr lang="en-US" altLang="ko-KR" dirty="0" smtClean="0"/>
              <a:t>111000</a:t>
            </a:r>
            <a:r>
              <a:rPr lang="ko-KR" altLang="en-US" dirty="0" smtClean="0"/>
              <a:t>은 위의 </a:t>
            </a:r>
            <a:r>
              <a:rPr lang="en-US" altLang="ko-KR" dirty="0" smtClean="0"/>
              <a:t>S-Box</a:t>
            </a:r>
            <a:r>
              <a:rPr lang="ko-KR" altLang="en-US" dirty="0" smtClean="0"/>
              <a:t>에서 가로 </a:t>
            </a:r>
            <a:r>
              <a:rPr lang="en-US" altLang="ko-KR" dirty="0" smtClean="0"/>
              <a:t>12, </a:t>
            </a:r>
            <a:r>
              <a:rPr lang="ko-KR" altLang="en-US" dirty="0" smtClean="0"/>
              <a:t>세로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가 만나는 </a:t>
            </a:r>
            <a:r>
              <a:rPr lang="en-US" altLang="ko-KR" dirty="0" smtClean="0"/>
              <a:t>3(0011)</a:t>
            </a:r>
            <a:r>
              <a:rPr lang="ko-KR" altLang="en-US" dirty="0" smtClean="0"/>
              <a:t>이 됨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결국 </a:t>
            </a:r>
            <a:r>
              <a:rPr lang="en-US" altLang="ko-KR" dirty="0" smtClean="0"/>
              <a:t>1011 1100 0111</a:t>
            </a:r>
            <a:r>
              <a:rPr lang="ko-KR" altLang="en-US" dirty="0" smtClean="0"/>
              <a:t>의 가운데 있는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1100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3(0011)</a:t>
            </a:r>
            <a:r>
              <a:rPr lang="ko-KR" altLang="en-US" dirty="0" smtClean="0"/>
              <a:t>으로 암호화됨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sz="800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/>
              <a:t>DES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DC(Differential Cryptanalysis), LC(Linear Cryptanalysis), DES challenge </a:t>
            </a:r>
            <a:r>
              <a:rPr lang="ko-KR" altLang="en-US" dirty="0" smtClean="0"/>
              <a:t>등의 공격으로 </a:t>
            </a:r>
            <a:r>
              <a:rPr lang="en-US" altLang="ko-KR" dirty="0" smtClean="0"/>
              <a:t>1999</a:t>
            </a:r>
            <a:r>
              <a:rPr lang="ko-KR" altLang="en-US" dirty="0" smtClean="0"/>
              <a:t>년에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월 동안 분산 환경에서 병렬 처리로 </a:t>
            </a:r>
            <a:r>
              <a:rPr lang="ko-KR" altLang="en-US" dirty="0" err="1" smtClean="0"/>
              <a:t>복호화하는</a:t>
            </a:r>
            <a:r>
              <a:rPr lang="ko-KR" altLang="en-US" dirty="0" smtClean="0"/>
              <a:t> 데 성공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/>
              <a:t>1998</a:t>
            </a:r>
            <a:r>
              <a:rPr lang="ko-KR" altLang="en-US" dirty="0" smtClean="0"/>
              <a:t>년에는 전용 칩을 이용하여 </a:t>
            </a:r>
            <a:r>
              <a:rPr lang="en-US" altLang="ko-KR" dirty="0" smtClean="0"/>
              <a:t>56</a:t>
            </a:r>
            <a:r>
              <a:rPr lang="ko-KR" altLang="en-US" dirty="0" smtClean="0"/>
              <a:t>시간 만에</a:t>
            </a:r>
            <a:r>
              <a:rPr lang="en-US" altLang="ko-KR" dirty="0" smtClean="0"/>
              <a:t>, 1999</a:t>
            </a:r>
            <a:r>
              <a:rPr lang="ko-KR" altLang="en-US" dirty="0" smtClean="0"/>
              <a:t>년에는 전용 칩과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만 대의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를 이용하여 </a:t>
            </a:r>
            <a:r>
              <a:rPr lang="en-US" altLang="ko-KR" dirty="0" smtClean="0"/>
              <a:t>22</a:t>
            </a:r>
            <a:r>
              <a:rPr lang="ko-KR" altLang="en-US" dirty="0" smtClean="0"/>
              <a:t>시간 만에 복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호화하는</a:t>
            </a:r>
            <a:r>
              <a:rPr lang="ko-KR" altLang="en-US" dirty="0" smtClean="0"/>
              <a:t> 데 성공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/>
              <a:t>1998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 이후부터는 미 정부에서 사용을 중단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974" y="511280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8-19]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DES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의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S-BOX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8096" y="244850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8-18]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DES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암호화 알고리즘의 확장 과정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656419"/>
            <a:ext cx="3960440" cy="80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00635"/>
            <a:ext cx="6624736" cy="149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대칭 암호화 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트리플</a:t>
            </a:r>
            <a:r>
              <a:rPr lang="ko-KR" altLang="en-US" dirty="0" smtClean="0"/>
              <a:t> </a:t>
            </a:r>
            <a:r>
              <a:rPr lang="en-US" altLang="ko-KR" dirty="0" smtClean="0"/>
              <a:t>DES </a:t>
            </a:r>
            <a:r>
              <a:rPr lang="ko-KR" altLang="en-US" dirty="0" smtClean="0"/>
              <a:t>알고리즘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DES</a:t>
            </a:r>
            <a:r>
              <a:rPr lang="ko-KR" altLang="en-US" dirty="0" smtClean="0"/>
              <a:t>의 복호화가 가능해짐에 따라 </a:t>
            </a:r>
            <a:r>
              <a:rPr lang="en-US" altLang="ko-KR" dirty="0" smtClean="0"/>
              <a:t>AES</a:t>
            </a:r>
            <a:r>
              <a:rPr lang="ko-KR" altLang="en-US" dirty="0" smtClean="0"/>
              <a:t>가 나오기 전까지 임시로 사용한 암호화 알고리즘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암호화 및 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과정에서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</a:t>
            </a:r>
            <a:r>
              <a:rPr lang="ko-KR" altLang="en-US" dirty="0" err="1" smtClean="0"/>
              <a:t>암호화키를</a:t>
            </a:r>
            <a:r>
              <a:rPr lang="ko-KR" altLang="en-US" dirty="0" smtClean="0"/>
              <a:t> 이용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ko-KR" altLang="en-US" dirty="0" smtClean="0"/>
          </a:p>
          <a:p>
            <a:endParaRPr lang="en-US" altLang="ko-K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364" y="2276872"/>
            <a:ext cx="572861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602128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8-20]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트리플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DES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암호화 및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복호화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과정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대칭 암호화 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AES </a:t>
            </a:r>
            <a:r>
              <a:rPr lang="ko-KR" altLang="en-US" dirty="0" smtClean="0"/>
              <a:t>알고리즘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>
                <a:latin typeface="+mn-ea"/>
              </a:rPr>
              <a:t>NIST</a:t>
            </a:r>
            <a:r>
              <a:rPr lang="ko-KR" altLang="en-US" dirty="0" smtClean="0">
                <a:latin typeface="+mn-ea"/>
              </a:rPr>
              <a:t>는 </a:t>
            </a:r>
            <a:r>
              <a:rPr lang="en-US" altLang="ko-KR" dirty="0" smtClean="0">
                <a:latin typeface="+mn-ea"/>
              </a:rPr>
              <a:t>1997</a:t>
            </a:r>
            <a:r>
              <a:rPr lang="ko-KR" altLang="en-US" dirty="0" smtClean="0">
                <a:latin typeface="+mn-ea"/>
              </a:rPr>
              <a:t>년 암호화 알고리즘을 다시 공모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공모 조건은 앞으로 </a:t>
            </a:r>
            <a:r>
              <a:rPr lang="en-US" altLang="ko-KR" dirty="0" smtClean="0">
                <a:latin typeface="+mn-ea"/>
              </a:rPr>
              <a:t>30</a:t>
            </a:r>
            <a:r>
              <a:rPr lang="ko-KR" altLang="en-US" dirty="0" smtClean="0">
                <a:latin typeface="+mn-ea"/>
              </a:rPr>
              <a:t>년 정도 사용할 수 있는 안정성</a:t>
            </a:r>
            <a:r>
              <a:rPr lang="en-US" altLang="ko-KR" dirty="0" smtClean="0">
                <a:latin typeface="+mn-ea"/>
              </a:rPr>
              <a:t>, 128</a:t>
            </a:r>
            <a:r>
              <a:rPr lang="ko-KR" altLang="en-US" dirty="0" smtClean="0">
                <a:latin typeface="+mn-ea"/>
              </a:rPr>
              <a:t>비트 암호화 블록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다양한 키의 길이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>
                <a:latin typeface="+mn-ea"/>
              </a:rPr>
              <a:t>1997</a:t>
            </a:r>
            <a:r>
              <a:rPr lang="ko-KR" altLang="en-US" dirty="0" smtClean="0">
                <a:latin typeface="+mn-ea"/>
              </a:rPr>
              <a:t>년 </a:t>
            </a:r>
            <a:r>
              <a:rPr lang="en-US" altLang="ko-KR" dirty="0" smtClean="0">
                <a:latin typeface="+mn-ea"/>
              </a:rPr>
              <a:t>9</a:t>
            </a:r>
            <a:r>
              <a:rPr lang="ko-KR" altLang="en-US" dirty="0" smtClean="0">
                <a:latin typeface="+mn-ea"/>
              </a:rPr>
              <a:t>월부터 </a:t>
            </a:r>
            <a:r>
              <a:rPr lang="en-US" altLang="ko-KR" dirty="0" smtClean="0">
                <a:latin typeface="+mn-ea"/>
              </a:rPr>
              <a:t>1998</a:t>
            </a:r>
            <a:r>
              <a:rPr lang="ko-KR" altLang="en-US" dirty="0" smtClean="0">
                <a:latin typeface="+mn-ea"/>
              </a:rPr>
              <a:t>년 </a:t>
            </a:r>
            <a:r>
              <a:rPr lang="en-US" altLang="ko-KR" dirty="0" smtClean="0">
                <a:latin typeface="+mn-ea"/>
              </a:rPr>
              <a:t>4</a:t>
            </a:r>
            <a:r>
              <a:rPr lang="ko-KR" altLang="en-US" dirty="0" smtClean="0">
                <a:latin typeface="+mn-ea"/>
              </a:rPr>
              <a:t>월까지 알고리즘 공모를 받았으며 </a:t>
            </a:r>
            <a:r>
              <a:rPr lang="en-US" altLang="ko-KR" dirty="0" smtClean="0">
                <a:latin typeface="+mn-ea"/>
              </a:rPr>
              <a:t>12</a:t>
            </a:r>
            <a:r>
              <a:rPr lang="ko-KR" altLang="en-US" dirty="0" smtClean="0">
                <a:latin typeface="+mn-ea"/>
              </a:rPr>
              <a:t>개국에서 총 </a:t>
            </a:r>
            <a:r>
              <a:rPr lang="en-US" altLang="ko-KR" dirty="0" smtClean="0">
                <a:latin typeface="+mn-ea"/>
              </a:rPr>
              <a:t>15</a:t>
            </a:r>
            <a:r>
              <a:rPr lang="ko-KR" altLang="en-US" dirty="0" smtClean="0">
                <a:latin typeface="+mn-ea"/>
              </a:rPr>
              <a:t>개의 알고리즘이 제안됨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2">
              <a:spcBef>
                <a:spcPts val="288"/>
              </a:spcBef>
            </a:pPr>
            <a:r>
              <a:rPr lang="en-US" altLang="ko-KR" dirty="0" smtClean="0">
                <a:latin typeface="+mn-ea"/>
              </a:rPr>
              <a:t>1998</a:t>
            </a:r>
            <a:r>
              <a:rPr lang="ko-KR" altLang="en-US" dirty="0" smtClean="0">
                <a:latin typeface="+mn-ea"/>
              </a:rPr>
              <a:t>년 </a:t>
            </a:r>
            <a:r>
              <a:rPr lang="en-US" altLang="ko-KR" dirty="0" smtClean="0">
                <a:latin typeface="+mn-ea"/>
              </a:rPr>
              <a:t>8</a:t>
            </a:r>
            <a:r>
              <a:rPr lang="ko-KR" altLang="en-US" dirty="0" smtClean="0">
                <a:latin typeface="+mn-ea"/>
              </a:rPr>
              <a:t>월까지 </a:t>
            </a:r>
            <a:r>
              <a:rPr lang="en-US" altLang="ko-KR" dirty="0" smtClean="0">
                <a:latin typeface="+mn-ea"/>
              </a:rPr>
              <a:t>1</a:t>
            </a:r>
            <a:r>
              <a:rPr lang="ko-KR" altLang="en-US" dirty="0" smtClean="0">
                <a:latin typeface="+mn-ea"/>
              </a:rPr>
              <a:t>차 예선 평가가 이루어져 구현상의 문제점을 검증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 lvl="2">
              <a:spcBef>
                <a:spcPts val="288"/>
              </a:spcBef>
            </a:pPr>
            <a:r>
              <a:rPr lang="en-US" altLang="ko-KR" dirty="0" smtClean="0">
                <a:latin typeface="+mn-ea"/>
              </a:rPr>
              <a:t>1999</a:t>
            </a:r>
            <a:r>
              <a:rPr lang="ko-KR" altLang="en-US" dirty="0" smtClean="0">
                <a:latin typeface="+mn-ea"/>
              </a:rPr>
              <a:t>년 </a:t>
            </a:r>
            <a:r>
              <a:rPr lang="en-US" altLang="ko-KR" dirty="0" smtClean="0">
                <a:latin typeface="+mn-ea"/>
              </a:rPr>
              <a:t>3</a:t>
            </a:r>
            <a:r>
              <a:rPr lang="ko-KR" altLang="en-US" dirty="0" smtClean="0">
                <a:latin typeface="+mn-ea"/>
              </a:rPr>
              <a:t>월까지 효율성 평가를 거쳐 미국의 </a:t>
            </a:r>
            <a:r>
              <a:rPr lang="en-US" altLang="ko-KR" dirty="0" smtClean="0">
                <a:latin typeface="+mn-ea"/>
              </a:rPr>
              <a:t>MARS, RC6, </a:t>
            </a:r>
            <a:r>
              <a:rPr lang="en-US" altLang="ko-KR" dirty="0" err="1" smtClean="0">
                <a:latin typeface="+mn-ea"/>
              </a:rPr>
              <a:t>Twofish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벨기에의 </a:t>
            </a:r>
            <a:r>
              <a:rPr lang="en-US" altLang="ko-KR" dirty="0" err="1" smtClean="0">
                <a:latin typeface="+mn-ea"/>
              </a:rPr>
              <a:t>Rijndael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영국</a:t>
            </a:r>
            <a:r>
              <a:rPr lang="en-US" altLang="ko-KR" dirty="0" smtClean="0">
                <a:latin typeface="+mn-ea"/>
              </a:rPr>
              <a:t>/</a:t>
            </a:r>
            <a:r>
              <a:rPr lang="ko-KR" altLang="en-US" dirty="0" smtClean="0">
                <a:latin typeface="+mn-ea"/>
              </a:rPr>
              <a:t>이스라엘</a:t>
            </a:r>
            <a:r>
              <a:rPr lang="en-US" altLang="ko-KR" dirty="0" smtClean="0">
                <a:latin typeface="+mn-ea"/>
              </a:rPr>
              <a:t>/</a:t>
            </a:r>
            <a:r>
              <a:rPr lang="ko-KR" altLang="en-US" dirty="0" smtClean="0">
                <a:latin typeface="+mn-ea"/>
              </a:rPr>
              <a:t>덴마크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의 합작인 </a:t>
            </a:r>
            <a:r>
              <a:rPr lang="en-US" altLang="ko-KR" dirty="0" smtClean="0">
                <a:latin typeface="+mn-ea"/>
              </a:rPr>
              <a:t>Serpent</a:t>
            </a:r>
            <a:r>
              <a:rPr lang="ko-KR" altLang="en-US" dirty="0" smtClean="0">
                <a:latin typeface="+mn-ea"/>
              </a:rPr>
              <a:t>가 결선 알고리즘으로 선정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결선에서는 공개적으로 암호학적 안전성 분석을 하였는데 </a:t>
            </a:r>
            <a:r>
              <a:rPr lang="ko-KR" altLang="en-US" dirty="0" err="1" smtClean="0">
                <a:latin typeface="+mn-ea"/>
              </a:rPr>
              <a:t>리즈멘</a:t>
            </a:r>
            <a:r>
              <a:rPr lang="en-US" altLang="ko-KR" dirty="0" smtClean="0">
                <a:latin typeface="+mn-ea"/>
              </a:rPr>
              <a:t>(</a:t>
            </a:r>
            <a:r>
              <a:rPr lang="en-US" altLang="ko-KR" dirty="0" err="1" smtClean="0">
                <a:latin typeface="+mn-ea"/>
              </a:rPr>
              <a:t>Rijmen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과 대먼</a:t>
            </a:r>
            <a:r>
              <a:rPr lang="en-US" altLang="ko-KR" dirty="0" smtClean="0">
                <a:latin typeface="+mn-ea"/>
              </a:rPr>
              <a:t>(</a:t>
            </a:r>
            <a:r>
              <a:rPr lang="en-US" altLang="ko-KR" dirty="0" err="1" smtClean="0">
                <a:latin typeface="+mn-ea"/>
              </a:rPr>
              <a:t>Daemen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의 </a:t>
            </a:r>
            <a:r>
              <a:rPr lang="en-US" altLang="ko-KR" dirty="0" err="1" smtClean="0">
                <a:latin typeface="+mn-ea"/>
              </a:rPr>
              <a:t>Rijndael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알고리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즘이 </a:t>
            </a:r>
            <a:r>
              <a:rPr lang="en-US" altLang="ko-KR" dirty="0" smtClean="0">
                <a:latin typeface="+mn-ea"/>
              </a:rPr>
              <a:t>2000</a:t>
            </a:r>
            <a:r>
              <a:rPr lang="ko-KR" altLang="en-US" dirty="0" smtClean="0">
                <a:latin typeface="+mn-ea"/>
              </a:rPr>
              <a:t>년 </a:t>
            </a:r>
            <a:r>
              <a:rPr lang="en-US" altLang="ko-KR" dirty="0" smtClean="0">
                <a:latin typeface="+mn-ea"/>
              </a:rPr>
              <a:t>10</a:t>
            </a:r>
            <a:r>
              <a:rPr lang="ko-KR" altLang="en-US" dirty="0" smtClean="0">
                <a:latin typeface="+mn-ea"/>
              </a:rPr>
              <a:t>월 최종 </a:t>
            </a:r>
            <a:r>
              <a:rPr lang="en-US" altLang="ko-KR" dirty="0" smtClean="0">
                <a:latin typeface="+mn-ea"/>
              </a:rPr>
              <a:t>AES(Advanced Encryption Standard)</a:t>
            </a:r>
            <a:r>
              <a:rPr lang="ko-KR" altLang="en-US" dirty="0" smtClean="0">
                <a:latin typeface="+mn-ea"/>
              </a:rPr>
              <a:t>로 선정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endParaRPr lang="en-US" altLang="ko-KR" sz="1200" dirty="0" smtClean="0"/>
          </a:p>
          <a:p>
            <a:r>
              <a:rPr lang="en-US" altLang="ko-KR" dirty="0" smtClean="0"/>
              <a:t>SEED </a:t>
            </a:r>
            <a:r>
              <a:rPr lang="ko-KR" altLang="en-US" dirty="0" smtClean="0"/>
              <a:t>알고리즘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전자상거래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금융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무선통신 등에서 전송되는 개인정보와 같은 중요한 정보를 보호하기 위해</a:t>
            </a:r>
            <a:r>
              <a:rPr lang="en-US" altLang="ko-KR" dirty="0" smtClean="0"/>
              <a:t>, 1999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한국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인터넷진흥원과 국내 암호전문가들이 순수 국내기술로 개발한 </a:t>
            </a:r>
            <a:r>
              <a:rPr lang="en-US" altLang="ko-KR" dirty="0" smtClean="0"/>
              <a:t>128</a:t>
            </a:r>
            <a:r>
              <a:rPr lang="ko-KR" altLang="en-US" dirty="0" smtClean="0"/>
              <a:t>비트 블록의 암호 알고리즘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ARIA </a:t>
            </a:r>
            <a:r>
              <a:rPr lang="ko-KR" altLang="en-US" dirty="0" smtClean="0"/>
              <a:t>알고리즘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전자정부 구현 등으로 다양한 환경에 적합한 암호화 알고리즘이 필요함에 따라 국가보안기술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연구소</a:t>
            </a:r>
            <a:r>
              <a:rPr lang="en-US" altLang="ko-KR" dirty="0" smtClean="0"/>
              <a:t>(NSRI) </a:t>
            </a:r>
            <a:r>
              <a:rPr lang="ko-KR" altLang="en-US" dirty="0" smtClean="0"/>
              <a:t>주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도로 학계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국가정보원 등의 암호전문가들이 힘을 모아 개발한 국가 암호화 알고리즘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ARIA </a:t>
            </a:r>
            <a:r>
              <a:rPr lang="ko-KR" altLang="en-US" dirty="0" smtClean="0"/>
              <a:t>알고리즘은 경량 환경 및 하드웨어에서의 효율성 향상을 위해 개발된 </a:t>
            </a:r>
            <a:r>
              <a:rPr lang="en-US" altLang="ko-KR" dirty="0" smtClean="0"/>
              <a:t>128</a:t>
            </a:r>
            <a:r>
              <a:rPr lang="ko-KR" altLang="en-US" dirty="0" smtClean="0"/>
              <a:t>비트 블록 암호 알고리즘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2004</a:t>
            </a:r>
            <a:r>
              <a:rPr lang="ko-KR" altLang="en-US" dirty="0" smtClean="0"/>
              <a:t>년에 국가표준기본법에 의거하고 지식경제부에 의해 국가표준</a:t>
            </a:r>
            <a:r>
              <a:rPr lang="en-US" altLang="ko-KR" dirty="0" smtClean="0"/>
              <a:t>(KS)</a:t>
            </a:r>
            <a:r>
              <a:rPr lang="ko-KR" altLang="en-US" dirty="0" smtClean="0"/>
              <a:t>으로 지정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971550" y="1844675"/>
            <a:ext cx="7056438" cy="4105275"/>
          </a:xfrm>
        </p:spPr>
        <p:txBody>
          <a:bodyPr/>
          <a:lstStyle/>
          <a:p>
            <a:r>
              <a:rPr lang="ko-KR" altLang="en-US" dirty="0" smtClean="0"/>
              <a:t>암호의 발전사</a:t>
            </a:r>
            <a:endParaRPr lang="en-US" altLang="ko-KR" dirty="0" smtClean="0"/>
          </a:p>
          <a:p>
            <a:r>
              <a:rPr lang="ko-KR" altLang="en-US" dirty="0" smtClean="0"/>
              <a:t>대칭 암호화 방식</a:t>
            </a:r>
            <a:endParaRPr lang="en-US" altLang="ko-KR" dirty="0" smtClean="0"/>
          </a:p>
          <a:p>
            <a:r>
              <a:rPr lang="ko-KR" altLang="en-US" dirty="0" smtClean="0"/>
              <a:t>비대칭 암호화 방식</a:t>
            </a:r>
            <a:endParaRPr lang="en-US" altLang="ko-KR" dirty="0" smtClean="0"/>
          </a:p>
          <a:p>
            <a:r>
              <a:rPr lang="ko-KR" altLang="en-US" dirty="0" smtClean="0"/>
              <a:t>해시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대칭 암호화 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96169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기타 대칭형 알고리즘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b="1" dirty="0" smtClean="0">
                <a:latin typeface="+mn-ea"/>
              </a:rPr>
              <a:t>IDEA</a:t>
            </a:r>
          </a:p>
          <a:p>
            <a:pPr lvl="2">
              <a:spcBef>
                <a:spcPts val="288"/>
              </a:spcBef>
              <a:tabLst>
                <a:tab pos="804863" algn="l"/>
              </a:tabLst>
            </a:pPr>
            <a:r>
              <a:rPr lang="en-US" altLang="ko-KR" dirty="0" smtClean="0">
                <a:latin typeface="+mn-ea"/>
              </a:rPr>
              <a:t>1990</a:t>
            </a:r>
            <a:r>
              <a:rPr lang="ko-KR" altLang="en-US" dirty="0" smtClean="0">
                <a:latin typeface="+mn-ea"/>
              </a:rPr>
              <a:t>년 </a:t>
            </a:r>
            <a:r>
              <a:rPr lang="en-US" altLang="ko-KR" dirty="0" smtClean="0">
                <a:latin typeface="+mn-ea"/>
              </a:rPr>
              <a:t>: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ETH(</a:t>
            </a:r>
            <a:r>
              <a:rPr lang="en-US" altLang="ko-KR" dirty="0" err="1" smtClean="0">
                <a:latin typeface="+mn-ea"/>
              </a:rPr>
              <a:t>Eidgenossische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dirty="0" err="1" smtClean="0">
                <a:latin typeface="+mn-ea"/>
              </a:rPr>
              <a:t>Technische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dirty="0" err="1" smtClean="0">
                <a:latin typeface="+mn-ea"/>
              </a:rPr>
              <a:t>Hochschule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의 라이</a:t>
            </a:r>
            <a:r>
              <a:rPr lang="en-US" altLang="ko-KR" dirty="0" smtClean="0">
                <a:latin typeface="+mn-ea"/>
              </a:rPr>
              <a:t>(Lai)</a:t>
            </a:r>
            <a:r>
              <a:rPr lang="ko-KR" altLang="en-US" dirty="0" smtClean="0">
                <a:latin typeface="+mn-ea"/>
              </a:rPr>
              <a:t>와 매시</a:t>
            </a:r>
            <a:r>
              <a:rPr lang="en-US" altLang="ko-KR" dirty="0" smtClean="0">
                <a:latin typeface="+mn-ea"/>
              </a:rPr>
              <a:t>(Massey)</a:t>
            </a:r>
            <a:r>
              <a:rPr lang="ko-KR" altLang="en-US" dirty="0" smtClean="0">
                <a:latin typeface="+mn-ea"/>
              </a:rPr>
              <a:t>가 제안한 </a:t>
            </a:r>
            <a:r>
              <a:rPr lang="en-US" altLang="ko-KR" dirty="0" smtClean="0">
                <a:latin typeface="+mn-ea"/>
              </a:rPr>
              <a:t>PES(Proposed </a:t>
            </a:r>
          </a:p>
          <a:p>
            <a:pPr lvl="2">
              <a:spcBef>
                <a:spcPts val="288"/>
              </a:spcBef>
              <a:buNone/>
              <a:tabLst>
                <a:tab pos="804863" algn="l"/>
              </a:tabLst>
            </a:pPr>
            <a:r>
              <a:rPr lang="en-US" altLang="ko-KR" dirty="0" smtClean="0">
                <a:latin typeface="+mn-ea"/>
              </a:rPr>
              <a:t>	Encryption Standard)</a:t>
            </a:r>
            <a:r>
              <a:rPr lang="ko-KR" altLang="en-US" dirty="0" smtClean="0">
                <a:latin typeface="+mn-ea"/>
              </a:rPr>
              <a:t>가 발표됨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2">
              <a:spcBef>
                <a:spcPts val="288"/>
              </a:spcBef>
              <a:tabLst>
                <a:tab pos="804863" algn="l"/>
              </a:tabLst>
            </a:pPr>
            <a:r>
              <a:rPr lang="en-US" altLang="ko-KR" dirty="0" smtClean="0">
                <a:latin typeface="+mn-ea"/>
              </a:rPr>
              <a:t>1991</a:t>
            </a:r>
            <a:r>
              <a:rPr lang="ko-KR" altLang="en-US" dirty="0" smtClean="0">
                <a:latin typeface="+mn-ea"/>
              </a:rPr>
              <a:t>년 </a:t>
            </a:r>
            <a:r>
              <a:rPr lang="en-US" altLang="ko-KR" dirty="0" smtClean="0">
                <a:latin typeface="+mn-ea"/>
              </a:rPr>
              <a:t>:</a:t>
            </a:r>
            <a:r>
              <a:rPr lang="ko-KR" altLang="en-US" dirty="0" smtClean="0">
                <a:latin typeface="+mn-ea"/>
              </a:rPr>
              <a:t> 이를 개선해 </a:t>
            </a:r>
            <a:r>
              <a:rPr lang="en-US" altLang="ko-KR" dirty="0" smtClean="0">
                <a:latin typeface="+mn-ea"/>
              </a:rPr>
              <a:t>IPES(Improved PES)</a:t>
            </a:r>
            <a:r>
              <a:rPr lang="ko-KR" altLang="en-US" dirty="0" smtClean="0">
                <a:latin typeface="+mn-ea"/>
              </a:rPr>
              <a:t>라는 이름으로 다시 발표됨</a:t>
            </a:r>
            <a:r>
              <a:rPr lang="en-US" altLang="ko-KR" dirty="0" smtClean="0">
                <a:latin typeface="+mn-ea"/>
              </a:rPr>
              <a:t>.</a:t>
            </a:r>
            <a:endParaRPr lang="ko-KR" altLang="en-US" dirty="0" smtClean="0">
              <a:latin typeface="+mn-ea"/>
            </a:endParaRPr>
          </a:p>
          <a:p>
            <a:pPr lvl="2">
              <a:spcBef>
                <a:spcPts val="288"/>
              </a:spcBef>
              <a:tabLst>
                <a:tab pos="804863" algn="l"/>
              </a:tabLst>
            </a:pPr>
            <a:r>
              <a:rPr lang="en-US" altLang="ko-KR" dirty="0" smtClean="0">
                <a:latin typeface="+mn-ea"/>
              </a:rPr>
              <a:t>1992</a:t>
            </a:r>
            <a:r>
              <a:rPr lang="ko-KR" altLang="en-US" dirty="0" smtClean="0">
                <a:latin typeface="+mn-ea"/>
              </a:rPr>
              <a:t>년 </a:t>
            </a:r>
            <a:r>
              <a:rPr lang="en-US" altLang="ko-KR" dirty="0" smtClean="0">
                <a:latin typeface="+mn-ea"/>
              </a:rPr>
              <a:t>: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IDEA(International Data Encryption Standard)</a:t>
            </a:r>
            <a:r>
              <a:rPr lang="ko-KR" altLang="en-US" dirty="0" smtClean="0">
                <a:latin typeface="+mn-ea"/>
              </a:rPr>
              <a:t>로 이름이 바뀜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2">
              <a:spcBef>
                <a:spcPts val="288"/>
              </a:spcBef>
              <a:tabLst>
                <a:tab pos="804863" algn="l"/>
              </a:tabLst>
            </a:pPr>
            <a:r>
              <a:rPr lang="en-US" altLang="ko-KR" dirty="0" smtClean="0">
                <a:latin typeface="+mn-ea"/>
              </a:rPr>
              <a:t>IDEA</a:t>
            </a:r>
            <a:r>
              <a:rPr lang="ko-KR" altLang="en-US" dirty="0" smtClean="0">
                <a:latin typeface="+mn-ea"/>
              </a:rPr>
              <a:t>는 </a:t>
            </a:r>
            <a:r>
              <a:rPr lang="en-US" altLang="ko-KR" dirty="0" smtClean="0">
                <a:latin typeface="+mn-ea"/>
              </a:rPr>
              <a:t>128</a:t>
            </a:r>
            <a:r>
              <a:rPr lang="ko-KR" altLang="en-US" dirty="0" smtClean="0">
                <a:latin typeface="+mn-ea"/>
              </a:rPr>
              <a:t>비트의 키를 사용해 </a:t>
            </a:r>
            <a:r>
              <a:rPr lang="en-US" altLang="ko-KR" dirty="0" smtClean="0">
                <a:latin typeface="+mn-ea"/>
              </a:rPr>
              <a:t>64</a:t>
            </a:r>
            <a:r>
              <a:rPr lang="ko-KR" altLang="en-US" dirty="0" smtClean="0">
                <a:latin typeface="+mn-ea"/>
              </a:rPr>
              <a:t>비트의 </a:t>
            </a:r>
            <a:r>
              <a:rPr lang="ko-KR" altLang="en-US" dirty="0" err="1" smtClean="0">
                <a:latin typeface="+mn-ea"/>
              </a:rPr>
              <a:t>평문을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8</a:t>
            </a:r>
            <a:r>
              <a:rPr lang="ko-KR" altLang="en-US" dirty="0" smtClean="0">
                <a:latin typeface="+mn-ea"/>
              </a:rPr>
              <a:t>라운드를 거쳐 </a:t>
            </a:r>
            <a:r>
              <a:rPr lang="en-US" altLang="ko-KR" dirty="0" smtClean="0">
                <a:latin typeface="+mn-ea"/>
              </a:rPr>
              <a:t>64</a:t>
            </a:r>
            <a:r>
              <a:rPr lang="ko-KR" altLang="en-US" dirty="0" smtClean="0">
                <a:latin typeface="+mn-ea"/>
              </a:rPr>
              <a:t>비트의 암호문을 생성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  <a:tabLst>
                <a:tab pos="804863" algn="l"/>
              </a:tabLst>
            </a:pPr>
            <a:r>
              <a:rPr lang="ko-KR" altLang="en-US" dirty="0" smtClean="0">
                <a:latin typeface="+mn-ea"/>
              </a:rPr>
              <a:t>모든 연산이 </a:t>
            </a:r>
            <a:r>
              <a:rPr lang="en-US" altLang="ko-KR" dirty="0" smtClean="0">
                <a:latin typeface="+mn-ea"/>
              </a:rPr>
              <a:t>16</a:t>
            </a:r>
            <a:r>
              <a:rPr lang="ko-KR" altLang="en-US" dirty="0" smtClean="0">
                <a:latin typeface="+mn-ea"/>
              </a:rPr>
              <a:t>비트 단위로 이루어지도록 하여 </a:t>
            </a:r>
            <a:r>
              <a:rPr lang="en-US" altLang="ko-KR" dirty="0" smtClean="0">
                <a:latin typeface="+mn-ea"/>
              </a:rPr>
              <a:t>16</a:t>
            </a:r>
            <a:r>
              <a:rPr lang="ko-KR" altLang="en-US" dirty="0" smtClean="0">
                <a:latin typeface="+mn-ea"/>
              </a:rPr>
              <a:t>비트 프로세서에서 구현이 용이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 lvl="2">
              <a:spcBef>
                <a:spcPts val="288"/>
              </a:spcBef>
              <a:tabLst>
                <a:tab pos="804863" algn="l"/>
              </a:tabLst>
            </a:pPr>
            <a:r>
              <a:rPr lang="ko-KR" altLang="en-US" dirty="0" smtClean="0">
                <a:latin typeface="+mn-ea"/>
              </a:rPr>
              <a:t>주로 키 교환에 쓰임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2">
              <a:spcBef>
                <a:spcPts val="288"/>
              </a:spcBef>
              <a:tabLst>
                <a:tab pos="804863" algn="l"/>
              </a:tabLst>
            </a:pP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b="1" dirty="0" smtClean="0">
                <a:latin typeface="+mn-ea"/>
              </a:rPr>
              <a:t>RC5</a:t>
            </a:r>
          </a:p>
          <a:p>
            <a:pPr lvl="2">
              <a:spcBef>
                <a:spcPts val="288"/>
              </a:spcBef>
              <a:tabLst>
                <a:tab pos="804863" algn="l"/>
              </a:tabLst>
            </a:pPr>
            <a:r>
              <a:rPr lang="en-US" altLang="ko-KR" dirty="0" smtClean="0">
                <a:latin typeface="+mn-ea"/>
              </a:rPr>
              <a:t>1994</a:t>
            </a:r>
            <a:r>
              <a:rPr lang="ko-KR" altLang="en-US" dirty="0" smtClean="0">
                <a:latin typeface="+mn-ea"/>
              </a:rPr>
              <a:t>년 미국 </a:t>
            </a:r>
            <a:r>
              <a:rPr lang="en-US" altLang="ko-KR" dirty="0" smtClean="0">
                <a:latin typeface="+mn-ea"/>
              </a:rPr>
              <a:t>RSA </a:t>
            </a:r>
            <a:r>
              <a:rPr lang="ko-KR" altLang="en-US" dirty="0" smtClean="0">
                <a:latin typeface="+mn-ea"/>
              </a:rPr>
              <a:t>연구소의 </a:t>
            </a:r>
            <a:r>
              <a:rPr lang="ko-KR" altLang="en-US" dirty="0" err="1" smtClean="0">
                <a:latin typeface="+mn-ea"/>
              </a:rPr>
              <a:t>리베스트</a:t>
            </a:r>
            <a:r>
              <a:rPr lang="en-US" altLang="ko-KR" dirty="0" smtClean="0">
                <a:latin typeface="+mn-ea"/>
              </a:rPr>
              <a:t>(</a:t>
            </a:r>
            <a:r>
              <a:rPr lang="en-US" altLang="ko-KR" dirty="0" err="1" smtClean="0">
                <a:latin typeface="+mn-ea"/>
              </a:rPr>
              <a:t>Rivest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가 개발한 입출력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키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라운드 수가 가변인 블록 알고리즘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  <a:tabLst>
                <a:tab pos="804863" algn="l"/>
              </a:tabLst>
            </a:pPr>
            <a:r>
              <a:rPr lang="en-US" altLang="ko-KR" dirty="0" smtClean="0">
                <a:latin typeface="+mn-ea"/>
              </a:rPr>
              <a:t>RC5(Ron’s Code 5)</a:t>
            </a:r>
            <a:r>
              <a:rPr lang="ko-KR" altLang="en-US" dirty="0" smtClean="0">
                <a:latin typeface="+mn-ea"/>
              </a:rPr>
              <a:t>는 </a:t>
            </a:r>
            <a:r>
              <a:rPr lang="en-US" altLang="ko-KR" dirty="0" smtClean="0">
                <a:latin typeface="+mn-ea"/>
              </a:rPr>
              <a:t>32/64/128</a:t>
            </a:r>
            <a:r>
              <a:rPr lang="ko-KR" altLang="en-US" dirty="0" smtClean="0">
                <a:latin typeface="+mn-ea"/>
              </a:rPr>
              <a:t>비트의 키를 가짐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2">
              <a:spcBef>
                <a:spcPts val="288"/>
              </a:spcBef>
              <a:tabLst>
                <a:tab pos="804863" algn="l"/>
              </a:tabLst>
            </a:pPr>
            <a:r>
              <a:rPr lang="ko-KR" altLang="en-US" dirty="0" smtClean="0">
                <a:latin typeface="+mn-ea"/>
              </a:rPr>
              <a:t>속도는 </a:t>
            </a:r>
            <a:r>
              <a:rPr lang="en-US" altLang="ko-KR" dirty="0" smtClean="0">
                <a:latin typeface="+mn-ea"/>
              </a:rPr>
              <a:t>DES</a:t>
            </a:r>
            <a:r>
              <a:rPr lang="ko-KR" altLang="en-US" dirty="0" smtClean="0">
                <a:latin typeface="+mn-ea"/>
              </a:rPr>
              <a:t>의 </a:t>
            </a:r>
            <a:r>
              <a:rPr lang="en-US" altLang="ko-KR" dirty="0" smtClean="0">
                <a:latin typeface="+mn-ea"/>
              </a:rPr>
              <a:t>10</a:t>
            </a:r>
            <a:r>
              <a:rPr lang="ko-KR" altLang="en-US" dirty="0" smtClean="0">
                <a:latin typeface="+mn-ea"/>
              </a:rPr>
              <a:t>배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  <a:tabLst>
                <a:tab pos="804863" algn="l"/>
              </a:tabLst>
            </a:pP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b="1" dirty="0" smtClean="0">
                <a:latin typeface="+mn-ea"/>
              </a:rPr>
              <a:t>Skipjack</a:t>
            </a:r>
          </a:p>
          <a:p>
            <a:pPr lvl="2">
              <a:spcBef>
                <a:spcPts val="288"/>
              </a:spcBef>
              <a:tabLst>
                <a:tab pos="804863" algn="l"/>
              </a:tabLst>
            </a:pPr>
            <a:r>
              <a:rPr lang="ko-KR" altLang="en-US" dirty="0" smtClean="0">
                <a:latin typeface="+mn-ea"/>
              </a:rPr>
              <a:t>미 </a:t>
            </a:r>
            <a:r>
              <a:rPr lang="ko-KR" altLang="en-US" dirty="0" err="1" smtClean="0">
                <a:latin typeface="+mn-ea"/>
              </a:rPr>
              <a:t>국가안보국</a:t>
            </a:r>
            <a:r>
              <a:rPr lang="en-US" altLang="ko-KR" dirty="0" smtClean="0">
                <a:latin typeface="+mn-ea"/>
              </a:rPr>
              <a:t>(NSA)</a:t>
            </a:r>
            <a:r>
              <a:rPr lang="ko-KR" altLang="en-US" dirty="0" smtClean="0">
                <a:latin typeface="+mn-ea"/>
              </a:rPr>
              <a:t>에서 개발한 </a:t>
            </a:r>
            <a:r>
              <a:rPr lang="en-US" altLang="ko-KR" dirty="0" smtClean="0">
                <a:latin typeface="+mn-ea"/>
              </a:rPr>
              <a:t>Clipper </a:t>
            </a:r>
            <a:r>
              <a:rPr lang="ko-KR" altLang="en-US" dirty="0" smtClean="0">
                <a:latin typeface="+mn-ea"/>
              </a:rPr>
              <a:t>칩에 내장되는 블록 알고리즘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 lvl="2">
              <a:spcBef>
                <a:spcPts val="288"/>
              </a:spcBef>
              <a:tabLst>
                <a:tab pos="804863" algn="l"/>
              </a:tabLst>
            </a:pPr>
            <a:r>
              <a:rPr lang="ko-KR" altLang="en-US" dirty="0" smtClean="0">
                <a:latin typeface="+mn-ea"/>
              </a:rPr>
              <a:t>알고리즘의 형태와 구조를 비밀로 유지하다가 </a:t>
            </a:r>
            <a:r>
              <a:rPr lang="en-US" altLang="ko-KR" dirty="0" smtClean="0">
                <a:latin typeface="+mn-ea"/>
              </a:rPr>
              <a:t>1998</a:t>
            </a:r>
            <a:r>
              <a:rPr lang="ko-KR" altLang="en-US" dirty="0" smtClean="0">
                <a:latin typeface="+mn-ea"/>
              </a:rPr>
              <a:t>년에 공개됨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  <a:tabLst>
                <a:tab pos="804863" algn="l"/>
              </a:tabLst>
            </a:pPr>
            <a:r>
              <a:rPr lang="ko-KR" altLang="en-US" dirty="0" smtClean="0">
                <a:latin typeface="+mn-ea"/>
              </a:rPr>
              <a:t>소프트웨어로 구현되는 것을 막고자 </a:t>
            </a:r>
            <a:r>
              <a:rPr lang="en-US" altLang="ko-KR" dirty="0" err="1" smtClean="0">
                <a:latin typeface="+mn-ea"/>
              </a:rPr>
              <a:t>Fortezza</a:t>
            </a:r>
            <a:r>
              <a:rPr lang="en-US" altLang="ko-KR" dirty="0" smtClean="0">
                <a:latin typeface="+mn-ea"/>
              </a:rPr>
              <a:t> Card</a:t>
            </a:r>
            <a:r>
              <a:rPr lang="ko-KR" altLang="en-US" dirty="0" smtClean="0">
                <a:latin typeface="+mn-ea"/>
              </a:rPr>
              <a:t>에 칩 형태로 구현됨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2">
              <a:spcBef>
                <a:spcPts val="288"/>
              </a:spcBef>
              <a:tabLst>
                <a:tab pos="804863" algn="l"/>
              </a:tabLst>
            </a:pPr>
            <a:r>
              <a:rPr lang="ko-KR" altLang="en-US" dirty="0" smtClean="0">
                <a:latin typeface="+mn-ea"/>
              </a:rPr>
              <a:t>전화기와 같이 음성을 암호화하는 데 주로 사용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 lvl="2">
              <a:spcBef>
                <a:spcPts val="288"/>
              </a:spcBef>
              <a:tabLst>
                <a:tab pos="804863" algn="l"/>
              </a:tabLst>
            </a:pPr>
            <a:r>
              <a:rPr lang="en-US" altLang="ko-KR" dirty="0" smtClean="0">
                <a:latin typeface="+mn-ea"/>
              </a:rPr>
              <a:t>64</a:t>
            </a:r>
            <a:r>
              <a:rPr lang="ko-KR" altLang="en-US" dirty="0" smtClean="0">
                <a:latin typeface="+mn-ea"/>
              </a:rPr>
              <a:t>비트의 입출력</a:t>
            </a:r>
            <a:r>
              <a:rPr lang="en-US" altLang="ko-KR" dirty="0" smtClean="0">
                <a:latin typeface="+mn-ea"/>
              </a:rPr>
              <a:t>, 80</a:t>
            </a:r>
            <a:r>
              <a:rPr lang="ko-KR" altLang="en-US" dirty="0" smtClean="0">
                <a:latin typeface="+mn-ea"/>
              </a:rPr>
              <a:t>비트의 키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총 </a:t>
            </a:r>
            <a:r>
              <a:rPr lang="en-US" altLang="ko-KR" dirty="0" smtClean="0">
                <a:latin typeface="+mn-ea"/>
              </a:rPr>
              <a:t>32</a:t>
            </a:r>
            <a:r>
              <a:rPr lang="ko-KR" altLang="en-US" dirty="0" smtClean="0">
                <a:latin typeface="+mn-ea"/>
              </a:rPr>
              <a:t>라운드를 가짐</a:t>
            </a:r>
            <a:r>
              <a:rPr lang="en-US" altLang="ko-KR" dirty="0" smtClean="0">
                <a:latin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비대칭 암호화 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ko-KR" altLang="en-US" dirty="0" smtClean="0"/>
              <a:t>등장 배경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대칭 암호화 방식으로는 암호화 키 교환의 문제를 해결할 수 없었음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이를 위해 비대칭 암호화 방식이 연구됨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endParaRPr lang="en-US" altLang="ko-KR" dirty="0" smtClean="0">
              <a:latin typeface="+mn-ea"/>
            </a:endParaRPr>
          </a:p>
          <a:p>
            <a:r>
              <a:rPr lang="ko-KR" altLang="en-US" dirty="0" smtClean="0"/>
              <a:t>비대칭 암호화 방식의 발견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>
                <a:latin typeface="+mn-ea"/>
              </a:rPr>
              <a:t>1974</a:t>
            </a:r>
            <a:r>
              <a:rPr lang="ko-KR" altLang="en-US" dirty="0" smtClean="0">
                <a:latin typeface="+mn-ea"/>
              </a:rPr>
              <a:t>년부터 암호 전달 문제를 연구하기 시작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>
                <a:latin typeface="+mn-ea"/>
              </a:rPr>
              <a:t>1975</a:t>
            </a:r>
            <a:r>
              <a:rPr lang="ko-KR" altLang="en-US" dirty="0" smtClean="0">
                <a:latin typeface="+mn-ea"/>
              </a:rPr>
              <a:t>년 </a:t>
            </a:r>
            <a:r>
              <a:rPr lang="ko-KR" altLang="en-US" dirty="0" err="1" smtClean="0">
                <a:latin typeface="+mn-ea"/>
              </a:rPr>
              <a:t>디피는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비대칭키라</a:t>
            </a:r>
            <a:r>
              <a:rPr lang="ko-KR" altLang="en-US" dirty="0" smtClean="0">
                <a:latin typeface="+mn-ea"/>
              </a:rPr>
              <a:t> 부르는 개념을 집에서 콜라를 가지러 아래층으로 내려가던 중에 떠올림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endParaRPr lang="ko-KR" altLang="en-US" dirty="0"/>
          </a:p>
        </p:txBody>
      </p:sp>
      <p:pic>
        <p:nvPicPr>
          <p:cNvPr id="12290" name="Picture 2" descr="C:\Documents and Settings\Administrator\바탕 화면\실이미지\8장\8-11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340" y="3376042"/>
            <a:ext cx="1971643" cy="2383200"/>
          </a:xfrm>
          <a:prstGeom prst="rect">
            <a:avLst/>
          </a:prstGeom>
          <a:noFill/>
        </p:spPr>
      </p:pic>
      <p:pic>
        <p:nvPicPr>
          <p:cNvPr id="12291" name="Picture 3" descr="C:\Documents and Settings\Administrator\바탕 화면\실이미지\8장\8-11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3376042"/>
            <a:ext cx="1593701" cy="23826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15343" y="5795739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8-21]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위트필드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디피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좌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와 마틴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헬만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우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비대칭 암호화 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비대칭 암호화 방식의 발견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공개된 정보가 </a:t>
            </a:r>
            <a:r>
              <a:rPr lang="en-US" altLang="ko-KR" dirty="0" smtClean="0">
                <a:latin typeface="+mn-ea"/>
              </a:rPr>
              <a:t>3</a:t>
            </a:r>
            <a:r>
              <a:rPr lang="ko-KR" altLang="en-US" dirty="0" smtClean="0">
                <a:latin typeface="+mn-ea"/>
              </a:rPr>
              <a:t>이라 가정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같은 키를 공유하기 위해 철수는 자신이 정한 숫자 </a:t>
            </a:r>
            <a:r>
              <a:rPr lang="en-US" altLang="ko-KR" dirty="0" smtClean="0">
                <a:latin typeface="+mn-ea"/>
              </a:rPr>
              <a:t>5</a:t>
            </a:r>
            <a:r>
              <a:rPr lang="ko-KR" altLang="en-US" dirty="0" smtClean="0">
                <a:latin typeface="+mn-ea"/>
              </a:rPr>
              <a:t>를 사용해 </a:t>
            </a:r>
            <a:r>
              <a:rPr lang="en-US" altLang="ko-KR" dirty="0" smtClean="0">
                <a:latin typeface="+mn-ea"/>
              </a:rPr>
              <a:t>3</a:t>
            </a:r>
            <a:r>
              <a:rPr lang="en-US" altLang="ko-KR" baseline="30000" dirty="0" smtClean="0">
                <a:latin typeface="+mn-ea"/>
              </a:rPr>
              <a:t>5</a:t>
            </a:r>
            <a:r>
              <a:rPr lang="en-US" altLang="ko-KR" dirty="0" smtClean="0">
                <a:latin typeface="+mn-ea"/>
              </a:rPr>
              <a:t>=243</a:t>
            </a:r>
            <a:r>
              <a:rPr lang="ko-KR" altLang="en-US" dirty="0" smtClean="0">
                <a:latin typeface="+mn-ea"/>
              </a:rPr>
              <a:t>이라는 수를 영희에게 보냄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영희도 자신의 숫자를 </a:t>
            </a:r>
            <a:r>
              <a:rPr lang="en-US" altLang="ko-KR" dirty="0" smtClean="0">
                <a:latin typeface="+mn-ea"/>
              </a:rPr>
              <a:t>7</a:t>
            </a:r>
            <a:r>
              <a:rPr lang="ko-KR" altLang="en-US" dirty="0" smtClean="0">
                <a:latin typeface="+mn-ea"/>
              </a:rPr>
              <a:t>로 정하고</a:t>
            </a:r>
            <a:r>
              <a:rPr lang="en-US" altLang="ko-KR" dirty="0" smtClean="0">
                <a:latin typeface="+mn-ea"/>
              </a:rPr>
              <a:t>, 3</a:t>
            </a:r>
            <a:r>
              <a:rPr lang="en-US" altLang="ko-KR" baseline="30000" dirty="0" smtClean="0">
                <a:latin typeface="+mn-ea"/>
              </a:rPr>
              <a:t>7</a:t>
            </a:r>
            <a:r>
              <a:rPr lang="en-US" altLang="ko-KR" dirty="0" smtClean="0">
                <a:latin typeface="+mn-ea"/>
              </a:rPr>
              <a:t>=2,178</a:t>
            </a:r>
            <a:r>
              <a:rPr lang="ko-KR" altLang="en-US" dirty="0" smtClean="0">
                <a:latin typeface="+mn-ea"/>
              </a:rPr>
              <a:t>을 철수에게 보냄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철수와 영희는 상대에게 받은 수에 자신의 수를 </a:t>
            </a:r>
            <a:r>
              <a:rPr lang="ko-KR" altLang="en-US" dirty="0" err="1" smtClean="0">
                <a:latin typeface="+mn-ea"/>
              </a:rPr>
              <a:t>제곱승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둘은 자신이 정한 </a:t>
            </a:r>
            <a:r>
              <a:rPr lang="en-US" altLang="ko-KR" dirty="0" smtClean="0">
                <a:latin typeface="+mn-ea"/>
              </a:rPr>
              <a:t>5</a:t>
            </a:r>
            <a:r>
              <a:rPr lang="ko-KR" altLang="en-US" dirty="0" smtClean="0">
                <a:latin typeface="+mn-ea"/>
              </a:rPr>
              <a:t>와 </a:t>
            </a:r>
            <a:r>
              <a:rPr lang="en-US" altLang="ko-KR" dirty="0" smtClean="0">
                <a:latin typeface="+mn-ea"/>
              </a:rPr>
              <a:t>7</a:t>
            </a:r>
            <a:r>
              <a:rPr lang="ko-KR" altLang="en-US" dirty="0" smtClean="0">
                <a:latin typeface="+mn-ea"/>
              </a:rPr>
              <a:t> 숫자를 상대방에게 전달하지 않고서도 </a:t>
            </a:r>
            <a:r>
              <a:rPr lang="en-US" altLang="ko-KR" dirty="0" smtClean="0">
                <a:latin typeface="+mn-ea"/>
              </a:rPr>
              <a:t>50,031,545,098,999,707 </a:t>
            </a:r>
            <a:r>
              <a:rPr lang="ko-KR" altLang="en-US" dirty="0" smtClean="0">
                <a:latin typeface="+mn-ea"/>
              </a:rPr>
              <a:t>이라는 같은 키를 공유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하게 됨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1">
              <a:buNone/>
            </a:pPr>
            <a:endParaRPr lang="en-US" altLang="ko-KR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860" y="3284134"/>
            <a:ext cx="7285910" cy="259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53133" y="602128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8-22]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키 공유에 관한 기본 아이디어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비대칭 암호화 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알고리즘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MIT</a:t>
            </a:r>
            <a:r>
              <a:rPr lang="ko-KR" altLang="en-US" dirty="0" smtClean="0"/>
              <a:t>의 로널드 </a:t>
            </a:r>
            <a:r>
              <a:rPr lang="ko-KR" altLang="en-US" dirty="0" err="1" smtClean="0"/>
              <a:t>리베스트</a:t>
            </a:r>
            <a:r>
              <a:rPr lang="en-US" altLang="ko-KR" dirty="0" smtClean="0"/>
              <a:t>(Ronald </a:t>
            </a:r>
            <a:r>
              <a:rPr lang="en-US" altLang="ko-KR" dirty="0" err="1" smtClean="0"/>
              <a:t>Rivest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아디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샤미르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Adi</a:t>
            </a:r>
            <a:r>
              <a:rPr lang="en-US" altLang="ko-KR" dirty="0" smtClean="0"/>
              <a:t> Shamir), </a:t>
            </a:r>
            <a:r>
              <a:rPr lang="ko-KR" altLang="en-US" dirty="0" smtClean="0"/>
              <a:t>레오나르도 </a:t>
            </a:r>
            <a:r>
              <a:rPr lang="ko-KR" altLang="en-US" dirty="0" err="1" smtClean="0"/>
              <a:t>애들먼</a:t>
            </a:r>
            <a:r>
              <a:rPr lang="en-US" altLang="ko-KR" dirty="0" smtClean="0"/>
              <a:t>(Leonard </a:t>
            </a:r>
            <a:r>
              <a:rPr lang="en-US" altLang="ko-KR" dirty="0" err="1" smtClean="0"/>
              <a:t>Adleman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고안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sz="1600" dirty="0" smtClean="0"/>
          </a:p>
          <a:p>
            <a:pPr lvl="1"/>
            <a:r>
              <a:rPr lang="en-US" altLang="ko-KR" dirty="0" smtClean="0"/>
              <a:t>RSA </a:t>
            </a:r>
            <a:r>
              <a:rPr lang="ko-KR" altLang="en-US" dirty="0" smtClean="0"/>
              <a:t>암호는 소수</a:t>
            </a:r>
            <a:r>
              <a:rPr lang="en-US" altLang="ko-KR" dirty="0" smtClean="0"/>
              <a:t>(</a:t>
            </a:r>
            <a:r>
              <a:rPr lang="ko-KR" altLang="en-US" dirty="0" smtClean="0"/>
              <a:t>素數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이용</a:t>
            </a:r>
            <a:r>
              <a:rPr lang="en-US" altLang="ko-KR" dirty="0" smtClean="0"/>
              <a:t> </a:t>
            </a:r>
          </a:p>
          <a:p>
            <a:pPr lvl="2"/>
            <a:r>
              <a:rPr lang="en-US" altLang="ko-KR" dirty="0" smtClean="0"/>
              <a:t>RSA </a:t>
            </a:r>
            <a:r>
              <a:rPr lang="ko-KR" altLang="en-US" dirty="0" smtClean="0"/>
              <a:t>암호의 아이디어는 중요 정보를 두 개의 소수로 표현한 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두 소수의 곱을 힌트와 함께 전송해 암호로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사용하는 것</a:t>
            </a:r>
            <a:endParaRPr lang="en-US" altLang="ko-KR" dirty="0" smtClean="0"/>
          </a:p>
          <a:p>
            <a:pPr marL="633413" lvl="2">
              <a:defRPr/>
            </a:pPr>
            <a:r>
              <a:rPr lang="en-US" altLang="ko-KR" dirty="0" smtClean="0">
                <a:latin typeface="+mn-ea"/>
              </a:rPr>
              <a:t>RSA </a:t>
            </a:r>
            <a:r>
              <a:rPr lang="ko-KR" altLang="en-US" dirty="0" smtClean="0">
                <a:latin typeface="+mn-ea"/>
              </a:rPr>
              <a:t>알고리즘에서는 모든 사람이 고유한</a:t>
            </a:r>
            <a:r>
              <a:rPr lang="en-US" altLang="ko-KR" dirty="0" smtClean="0">
                <a:latin typeface="+mn-ea"/>
              </a:rPr>
              <a:t>N</a:t>
            </a:r>
            <a:r>
              <a:rPr lang="ko-KR" altLang="en-US" dirty="0" smtClean="0">
                <a:latin typeface="+mn-ea"/>
              </a:rPr>
              <a:t>값을 갖게 됨</a:t>
            </a:r>
            <a:r>
              <a:rPr lang="en-US" altLang="ko-KR" dirty="0" smtClean="0">
                <a:latin typeface="+mn-ea"/>
              </a:rPr>
              <a:t>. (N</a:t>
            </a:r>
            <a:r>
              <a:rPr lang="ko-KR" altLang="en-US" dirty="0" smtClean="0">
                <a:latin typeface="+mn-ea"/>
              </a:rPr>
              <a:t>은 두 소수의 곱</a:t>
            </a:r>
            <a:r>
              <a:rPr lang="en-US" altLang="ko-KR" dirty="0" smtClean="0">
                <a:latin typeface="+mn-ea"/>
              </a:rPr>
              <a:t>) </a:t>
            </a:r>
          </a:p>
          <a:p>
            <a:pPr marL="633413" lvl="2">
              <a:defRPr/>
            </a:pPr>
            <a:r>
              <a:rPr lang="ko-KR" altLang="en-US" dirty="0" smtClean="0">
                <a:latin typeface="+mn-ea"/>
              </a:rPr>
              <a:t>만약 영희가 자신의 </a:t>
            </a:r>
            <a:r>
              <a:rPr lang="en-US" altLang="ko-KR" dirty="0" smtClean="0">
                <a:latin typeface="+mn-ea"/>
              </a:rPr>
              <a:t>N</a:t>
            </a:r>
            <a:r>
              <a:rPr lang="ko-KR" altLang="en-US" dirty="0" smtClean="0">
                <a:latin typeface="+mn-ea"/>
              </a:rPr>
              <a:t>을 </a:t>
            </a:r>
            <a:r>
              <a:rPr lang="en-US" altLang="ko-KR" dirty="0" smtClean="0">
                <a:latin typeface="+mn-ea"/>
              </a:rPr>
              <a:t>p=17,159</a:t>
            </a:r>
            <a:r>
              <a:rPr lang="ko-KR" altLang="en-US" dirty="0" smtClean="0">
                <a:latin typeface="+mn-ea"/>
              </a:rPr>
              <a:t>와 </a:t>
            </a:r>
            <a:r>
              <a:rPr lang="en-US" altLang="ko-KR" dirty="0" smtClean="0">
                <a:latin typeface="+mn-ea"/>
              </a:rPr>
              <a:t>q=10,247</a:t>
            </a:r>
            <a:r>
              <a:rPr lang="ko-KR" altLang="en-US" dirty="0" smtClean="0">
                <a:latin typeface="+mn-ea"/>
              </a:rPr>
              <a:t>의 곱인 </a:t>
            </a:r>
            <a:r>
              <a:rPr lang="en-US" altLang="ko-KR" dirty="0" smtClean="0">
                <a:latin typeface="+mn-ea"/>
              </a:rPr>
              <a:t>N=17,159*10,247=175,828,273</a:t>
            </a:r>
            <a:r>
              <a:rPr lang="ko-KR" altLang="en-US" dirty="0" smtClean="0">
                <a:latin typeface="+mn-ea"/>
              </a:rPr>
              <a:t>으로 정함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marL="633413" lvl="2">
              <a:defRPr/>
            </a:pPr>
            <a:r>
              <a:rPr lang="ko-KR" altLang="en-US" dirty="0" smtClean="0">
                <a:latin typeface="+mn-ea"/>
              </a:rPr>
              <a:t>영희가 자신의 </a:t>
            </a:r>
            <a:r>
              <a:rPr lang="en-US" altLang="ko-KR" dirty="0" smtClean="0">
                <a:latin typeface="+mn-ea"/>
              </a:rPr>
              <a:t>N</a:t>
            </a:r>
            <a:r>
              <a:rPr lang="ko-KR" altLang="en-US" dirty="0" smtClean="0">
                <a:latin typeface="+mn-ea"/>
              </a:rPr>
              <a:t>값을 모든 사람들에게 공개하면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이 때의 </a:t>
            </a:r>
            <a:r>
              <a:rPr lang="en-US" altLang="ko-KR" dirty="0" smtClean="0">
                <a:latin typeface="+mn-ea"/>
              </a:rPr>
              <a:t>N </a:t>
            </a:r>
            <a:r>
              <a:rPr lang="ko-KR" altLang="en-US" dirty="0" smtClean="0">
                <a:latin typeface="+mn-ea"/>
              </a:rPr>
              <a:t>값은 영희의 공개키가 됨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marL="633413" lvl="2">
              <a:defRPr/>
            </a:pPr>
            <a:r>
              <a:rPr lang="ko-KR" altLang="en-US" dirty="0" smtClean="0">
                <a:latin typeface="+mn-ea"/>
              </a:rPr>
              <a:t>영희에게 메시지를 보내고 싶은 사람은 </a:t>
            </a:r>
            <a:r>
              <a:rPr lang="en-US" altLang="ko-KR" dirty="0" smtClean="0">
                <a:latin typeface="+mn-ea"/>
              </a:rPr>
              <a:t>N </a:t>
            </a:r>
            <a:r>
              <a:rPr lang="ko-KR" altLang="en-US" dirty="0" smtClean="0">
                <a:latin typeface="+mn-ea"/>
              </a:rPr>
              <a:t>값을 찾아 어떤 알고리즘을 통해 암호화를 한 후 영희에게 보냄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marL="633413" lvl="2">
              <a:defRPr/>
            </a:pPr>
            <a:r>
              <a:rPr lang="ko-KR" altLang="en-US" dirty="0" smtClean="0">
                <a:latin typeface="+mn-ea"/>
              </a:rPr>
              <a:t>여기에서 </a:t>
            </a:r>
            <a:r>
              <a:rPr lang="en-US" altLang="ko-KR" dirty="0" smtClean="0">
                <a:latin typeface="+mn-ea"/>
              </a:rPr>
              <a:t>p</a:t>
            </a:r>
            <a:r>
              <a:rPr lang="ko-KR" altLang="en-US" dirty="0" smtClean="0">
                <a:latin typeface="+mn-ea"/>
              </a:rPr>
              <a:t>와 </a:t>
            </a:r>
            <a:r>
              <a:rPr lang="en-US" altLang="ko-KR" dirty="0" smtClean="0">
                <a:latin typeface="+mn-ea"/>
              </a:rPr>
              <a:t>q</a:t>
            </a:r>
            <a:r>
              <a:rPr lang="ko-KR" altLang="en-US" dirty="0" smtClean="0">
                <a:latin typeface="+mn-ea"/>
              </a:rPr>
              <a:t>는 영희의 사설키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</p:txBody>
      </p:sp>
      <p:pic>
        <p:nvPicPr>
          <p:cNvPr id="13314" name="Picture 2" descr="C:\Documents and Settings\Administrator\바탕 화면\실이미지\8장\8-1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524" y="1945407"/>
            <a:ext cx="2557234" cy="1807186"/>
          </a:xfrm>
          <a:prstGeom prst="rect">
            <a:avLst/>
          </a:prstGeom>
          <a:noFill/>
        </p:spPr>
      </p:pic>
      <p:pic>
        <p:nvPicPr>
          <p:cNvPr id="7" name="Picture 3" descr="C:\Documents and Settings\Administrator\바탕 화면\실이미지\8장\8-13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4486" y="1945407"/>
            <a:ext cx="2710780" cy="18071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15343" y="376999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8-23]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리베스토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샤미르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애들먼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과거 모습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좌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)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현재 모습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우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암호 알고리즘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키생성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 eaLnBrk="1" hangingPunct="1">
              <a:lnSpc>
                <a:spcPct val="140000"/>
              </a:lnSpc>
            </a:pPr>
            <a:r>
              <a:rPr lang="en-US" altLang="ko-KR" sz="1400" i="1" dirty="0"/>
              <a:t>n</a:t>
            </a:r>
            <a:r>
              <a:rPr lang="en-US" altLang="ko-KR" sz="1400" dirty="0"/>
              <a:t> = </a:t>
            </a:r>
            <a:r>
              <a:rPr lang="en-US" altLang="ko-KR" sz="1400" i="1" dirty="0"/>
              <a:t>p</a:t>
            </a:r>
            <a:r>
              <a:rPr lang="en-US" altLang="ko-KR" sz="1400" dirty="0"/>
              <a:t> </a:t>
            </a:r>
            <a:r>
              <a:rPr lang="en-US" altLang="ko-KR" sz="1400" dirty="0"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ko-KR" sz="1400" dirty="0"/>
              <a:t> </a:t>
            </a:r>
            <a:r>
              <a:rPr lang="en-US" altLang="ko-KR" sz="1400" i="1" dirty="0"/>
              <a:t>q</a:t>
            </a:r>
            <a:r>
              <a:rPr lang="en-US" altLang="ko-KR" sz="1400" dirty="0"/>
              <a:t> </a:t>
            </a:r>
            <a:r>
              <a:rPr lang="ko-KR" altLang="en-US" sz="1400" dirty="0"/>
              <a:t>계산	 </a:t>
            </a:r>
            <a:r>
              <a:rPr lang="en-US" altLang="ko-KR" sz="1400" dirty="0" smtClean="0"/>
              <a:t>(</a:t>
            </a:r>
            <a:r>
              <a:rPr lang="en-US" altLang="ko-KR" sz="1400" i="1" dirty="0" smtClean="0"/>
              <a:t>p</a:t>
            </a:r>
            <a:r>
              <a:rPr lang="en-US" altLang="ko-KR" sz="1400" dirty="0">
                <a:cs typeface="Times New Roman" pitchFamily="18" charset="0"/>
                <a:sym typeface="Symbol" pitchFamily="18" charset="2"/>
              </a:rPr>
              <a:t>,</a:t>
            </a:r>
            <a:r>
              <a:rPr lang="en-US" altLang="ko-KR" sz="1400" dirty="0"/>
              <a:t> </a:t>
            </a:r>
            <a:r>
              <a:rPr lang="en-US" altLang="ko-KR" sz="1400" i="1" dirty="0"/>
              <a:t>q</a:t>
            </a:r>
            <a:r>
              <a:rPr lang="en-US" altLang="ko-KR" sz="1400" dirty="0"/>
              <a:t> : </a:t>
            </a:r>
            <a:r>
              <a:rPr lang="ko-KR" altLang="en-US" sz="1400" dirty="0" smtClean="0"/>
              <a:t>소수</a:t>
            </a:r>
            <a:r>
              <a:rPr lang="en-US" altLang="ko-KR" sz="1400" dirty="0" smtClean="0"/>
              <a:t>)</a:t>
            </a:r>
            <a:endParaRPr lang="ko-KR" altLang="en-US" sz="1400" dirty="0"/>
          </a:p>
          <a:p>
            <a:pPr lvl="1" eaLnBrk="1" hangingPunct="1">
              <a:lnSpc>
                <a:spcPct val="140000"/>
              </a:lnSpc>
            </a:pPr>
            <a:r>
              <a:rPr lang="ko-KR" altLang="en-US" sz="1400" i="1" dirty="0">
                <a:sym typeface="Symbol" pitchFamily="18" charset="2"/>
              </a:rPr>
              <a:t> </a:t>
            </a:r>
            <a:r>
              <a:rPr lang="ko-KR" altLang="en-US" sz="1400" dirty="0">
                <a:sym typeface="Symbol" pitchFamily="18" charset="2"/>
              </a:rPr>
              <a:t>(</a:t>
            </a:r>
            <a:r>
              <a:rPr lang="en-US" altLang="ko-KR" sz="1400" i="1" dirty="0">
                <a:sym typeface="Symbol" pitchFamily="18" charset="2"/>
              </a:rPr>
              <a:t>n</a:t>
            </a:r>
            <a:r>
              <a:rPr lang="en-US" altLang="ko-KR" sz="1400" dirty="0">
                <a:sym typeface="Symbol" pitchFamily="18" charset="2"/>
              </a:rPr>
              <a:t>) = (</a:t>
            </a:r>
            <a:r>
              <a:rPr lang="en-US" altLang="ko-KR" sz="1400" i="1" dirty="0">
                <a:sym typeface="Symbol" pitchFamily="18" charset="2"/>
              </a:rPr>
              <a:t>p 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lang="en-US" altLang="ko-KR" sz="14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ko-KR" sz="1400" dirty="0">
                <a:sym typeface="Symbol" pitchFamily="18" charset="2"/>
              </a:rPr>
              <a:t>1) (</a:t>
            </a:r>
            <a:r>
              <a:rPr lang="en-US" altLang="ko-KR" sz="1400" i="1" dirty="0">
                <a:sym typeface="Symbol" pitchFamily="18" charset="2"/>
              </a:rPr>
              <a:t>q 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lang="en-US" altLang="ko-KR" sz="14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ko-KR" sz="1400" dirty="0">
                <a:sym typeface="Symbol" pitchFamily="18" charset="2"/>
              </a:rPr>
              <a:t>1) </a:t>
            </a:r>
            <a:r>
              <a:rPr lang="ko-KR" altLang="en-US" sz="1400" dirty="0">
                <a:sym typeface="Symbol" pitchFamily="18" charset="2"/>
              </a:rPr>
              <a:t>계산 : </a:t>
            </a:r>
            <a:r>
              <a:rPr lang="ko-KR" altLang="en-US" sz="1400" dirty="0" err="1">
                <a:sym typeface="Symbol" pitchFamily="18" charset="2"/>
              </a:rPr>
              <a:t>오일러</a:t>
            </a:r>
            <a:r>
              <a:rPr lang="ko-KR" altLang="en-US" sz="1400" dirty="0">
                <a:sym typeface="Symbol" pitchFamily="18" charset="2"/>
              </a:rPr>
              <a:t> 함수</a:t>
            </a:r>
            <a:r>
              <a:rPr lang="en-US" altLang="ko-KR" sz="1400" dirty="0">
                <a:sym typeface="Symbol" pitchFamily="18" charset="2"/>
              </a:rPr>
              <a:t>, n</a:t>
            </a:r>
            <a:r>
              <a:rPr lang="ko-KR" altLang="en-US" sz="1400" dirty="0">
                <a:sym typeface="Symbol" pitchFamily="18" charset="2"/>
              </a:rPr>
              <a:t>보다 작은 수 중에서 </a:t>
            </a:r>
            <a:r>
              <a:rPr lang="en-US" altLang="ko-KR" sz="1400" dirty="0">
                <a:sym typeface="Symbol" pitchFamily="18" charset="2"/>
              </a:rPr>
              <a:t>n</a:t>
            </a:r>
            <a:r>
              <a:rPr lang="ko-KR" altLang="en-US" sz="1400" dirty="0">
                <a:sym typeface="Symbol" pitchFamily="18" charset="2"/>
              </a:rPr>
              <a:t>과 서로 소가 되는 수의 개수</a:t>
            </a:r>
            <a:r>
              <a:rPr lang="en-US" altLang="ko-KR" sz="1400" dirty="0">
                <a:sym typeface="Symbol" pitchFamily="18" charset="2"/>
              </a:rPr>
              <a:t>. </a:t>
            </a:r>
            <a:endParaRPr lang="ko-KR" altLang="en-US" sz="1400" dirty="0">
              <a:sym typeface="Symbol" pitchFamily="18" charset="2"/>
            </a:endParaRPr>
          </a:p>
          <a:p>
            <a:pPr lvl="1" eaLnBrk="1" hangingPunct="1">
              <a:lnSpc>
                <a:spcPct val="140000"/>
              </a:lnSpc>
            </a:pPr>
            <a:r>
              <a:rPr lang="en-US" altLang="ko-KR" sz="1400" dirty="0" err="1">
                <a:sym typeface="Symbol" pitchFamily="18" charset="2"/>
              </a:rPr>
              <a:t>gcd</a:t>
            </a:r>
            <a:r>
              <a:rPr lang="en-US" altLang="ko-KR" sz="1400" dirty="0">
                <a:sym typeface="Symbol" pitchFamily="18" charset="2"/>
              </a:rPr>
              <a:t> (e, </a:t>
            </a:r>
            <a:r>
              <a:rPr lang="en-US" altLang="ko-KR" sz="1400" i="1" dirty="0">
                <a:sym typeface="Symbol" pitchFamily="18" charset="2"/>
              </a:rPr>
              <a:t> </a:t>
            </a:r>
            <a:r>
              <a:rPr lang="en-US" altLang="ko-KR" sz="1400" dirty="0">
                <a:sym typeface="Symbol" pitchFamily="18" charset="2"/>
              </a:rPr>
              <a:t>(</a:t>
            </a:r>
            <a:r>
              <a:rPr lang="en-US" altLang="ko-KR" sz="1400" i="1" dirty="0">
                <a:sym typeface="Symbol" pitchFamily="18" charset="2"/>
              </a:rPr>
              <a:t>n</a:t>
            </a:r>
            <a:r>
              <a:rPr lang="en-US" altLang="ko-KR" sz="1400" dirty="0">
                <a:sym typeface="Symbol" pitchFamily="18" charset="2"/>
              </a:rPr>
              <a:t>)) = 1 </a:t>
            </a:r>
            <a:r>
              <a:rPr lang="ko-KR" altLang="en-US" sz="1400" dirty="0">
                <a:sym typeface="Symbol" pitchFamily="18" charset="2"/>
              </a:rPr>
              <a:t>를 만족하는 </a:t>
            </a:r>
            <a:r>
              <a:rPr lang="en-US" altLang="ko-KR" sz="1400" dirty="0">
                <a:sym typeface="Symbol" pitchFamily="18" charset="2"/>
              </a:rPr>
              <a:t>e </a:t>
            </a:r>
            <a:r>
              <a:rPr lang="ko-KR" altLang="en-US" sz="1400" dirty="0">
                <a:sym typeface="Symbol" pitchFamily="18" charset="2"/>
              </a:rPr>
              <a:t>선택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ko-KR" sz="1400" i="1" dirty="0">
                <a:sym typeface="Symbol" pitchFamily="18" charset="2"/>
              </a:rPr>
              <a:t>e</a:t>
            </a:r>
            <a:r>
              <a:rPr lang="en-US" altLang="ko-KR" sz="1400" dirty="0">
                <a:sym typeface="Symbol" pitchFamily="18" charset="2"/>
              </a:rPr>
              <a:t> </a:t>
            </a:r>
            <a:r>
              <a:rPr lang="en-US" altLang="ko-KR" sz="1400" dirty="0"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ko-KR" sz="1400" dirty="0">
                <a:sym typeface="Symbol" pitchFamily="18" charset="2"/>
              </a:rPr>
              <a:t> d  1 mod </a:t>
            </a:r>
            <a:r>
              <a:rPr lang="en-US" altLang="ko-KR" sz="1400" i="1" dirty="0">
                <a:sym typeface="Symbol" pitchFamily="18" charset="2"/>
              </a:rPr>
              <a:t> </a:t>
            </a:r>
            <a:r>
              <a:rPr lang="en-US" altLang="ko-KR" sz="1400" dirty="0">
                <a:sym typeface="Symbol" pitchFamily="18" charset="2"/>
              </a:rPr>
              <a:t>(</a:t>
            </a:r>
            <a:r>
              <a:rPr lang="en-US" altLang="ko-KR" sz="1400" i="1" dirty="0">
                <a:sym typeface="Symbol" pitchFamily="18" charset="2"/>
              </a:rPr>
              <a:t>n</a:t>
            </a:r>
            <a:r>
              <a:rPr lang="en-US" altLang="ko-KR" sz="1400" dirty="0">
                <a:sym typeface="Symbol" pitchFamily="18" charset="2"/>
              </a:rPr>
              <a:t>)  </a:t>
            </a:r>
            <a:r>
              <a:rPr lang="ko-KR" altLang="en-US" sz="1400" dirty="0">
                <a:sym typeface="Symbol" pitchFamily="18" charset="2"/>
              </a:rPr>
              <a:t>인 </a:t>
            </a:r>
            <a:r>
              <a:rPr lang="en-US" altLang="ko-KR" sz="1400" dirty="0">
                <a:sym typeface="Symbol" pitchFamily="18" charset="2"/>
              </a:rPr>
              <a:t>d </a:t>
            </a:r>
            <a:r>
              <a:rPr lang="ko-KR" altLang="en-US" sz="1400" dirty="0">
                <a:sym typeface="Symbol" pitchFamily="18" charset="2"/>
              </a:rPr>
              <a:t>를 계산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ko-KR" sz="1400" dirty="0">
                <a:sym typeface="Symbol" pitchFamily="18" charset="2"/>
              </a:rPr>
              <a:t>(e, </a:t>
            </a:r>
            <a:r>
              <a:rPr lang="en-US" altLang="ko-KR" sz="1400" i="1" dirty="0">
                <a:sym typeface="Symbol" pitchFamily="18" charset="2"/>
              </a:rPr>
              <a:t>n</a:t>
            </a:r>
            <a:r>
              <a:rPr lang="en-US" altLang="ko-KR" sz="1400" dirty="0">
                <a:sym typeface="Symbol" pitchFamily="18" charset="2"/>
              </a:rPr>
              <a:t>) : </a:t>
            </a:r>
            <a:r>
              <a:rPr lang="ko-KR" altLang="en-US" sz="1400" dirty="0">
                <a:sym typeface="Symbol" pitchFamily="18" charset="2"/>
              </a:rPr>
              <a:t>공개 암호화 키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ko-KR" sz="1400" i="1" dirty="0">
                <a:sym typeface="Symbol" pitchFamily="18" charset="2"/>
              </a:rPr>
              <a:t>d</a:t>
            </a:r>
            <a:r>
              <a:rPr lang="en-US" altLang="ko-KR" sz="1400" dirty="0">
                <a:sym typeface="Symbol" pitchFamily="18" charset="2"/>
              </a:rPr>
              <a:t> : </a:t>
            </a:r>
            <a:r>
              <a:rPr lang="ko-KR" altLang="en-US" sz="1400" dirty="0">
                <a:sym typeface="Symbol" pitchFamily="18" charset="2"/>
              </a:rPr>
              <a:t>비밀 </a:t>
            </a:r>
            <a:r>
              <a:rPr lang="ko-KR" altLang="en-US" sz="1400" dirty="0" err="1">
                <a:sym typeface="Symbol" pitchFamily="18" charset="2"/>
              </a:rPr>
              <a:t>복호화</a:t>
            </a:r>
            <a:r>
              <a:rPr lang="ko-KR" altLang="en-US" sz="1400" dirty="0">
                <a:sym typeface="Symbol" pitchFamily="18" charset="2"/>
              </a:rPr>
              <a:t> 키</a:t>
            </a:r>
          </a:p>
          <a:p>
            <a:pPr marL="266700" lvl="1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2834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RSA </a:t>
            </a:r>
            <a:r>
              <a:rPr lang="ko-KR" altLang="en-US" dirty="0"/>
              <a:t>암호 알고리즘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eaLnBrk="1" hangingPunct="1"/>
            <a:r>
              <a:rPr lang="ko-KR" altLang="en-US" sz="2000" dirty="0"/>
              <a:t>암호화</a:t>
            </a:r>
          </a:p>
          <a:p>
            <a:pPr lvl="1" eaLnBrk="1" hangingPunct="1"/>
            <a:r>
              <a:rPr lang="en-US" altLang="ko-KR" sz="1800" i="1" dirty="0"/>
              <a:t>C</a:t>
            </a:r>
            <a:r>
              <a:rPr lang="en-US" altLang="ko-KR" sz="1800" dirty="0"/>
              <a:t> </a:t>
            </a:r>
            <a:r>
              <a:rPr lang="en-US" altLang="ko-KR" sz="1800" dirty="0">
                <a:sym typeface="Symbol" pitchFamily="18" charset="2"/>
              </a:rPr>
              <a:t></a:t>
            </a:r>
            <a:r>
              <a:rPr lang="en-US" altLang="ko-KR" sz="1800" dirty="0"/>
              <a:t> </a:t>
            </a:r>
            <a:r>
              <a:rPr lang="en-US" altLang="ko-KR" sz="1800" i="1" dirty="0"/>
              <a:t>M </a:t>
            </a:r>
            <a:r>
              <a:rPr lang="en-US" altLang="ko-KR" sz="1800" i="1" baseline="46000" dirty="0"/>
              <a:t>e</a:t>
            </a:r>
            <a:r>
              <a:rPr lang="en-US" altLang="ko-KR" sz="1800" baseline="46000" dirty="0"/>
              <a:t>    </a:t>
            </a:r>
            <a:r>
              <a:rPr lang="en-US" altLang="ko-KR" sz="1800" dirty="0"/>
              <a:t>mod </a:t>
            </a:r>
            <a:r>
              <a:rPr lang="en-US" altLang="ko-KR" sz="1800" i="1" dirty="0"/>
              <a:t>n</a:t>
            </a:r>
          </a:p>
          <a:p>
            <a:pPr lvl="1" eaLnBrk="1" hangingPunct="1"/>
            <a:endParaRPr lang="en-US" altLang="ko-KR" sz="1800" dirty="0"/>
          </a:p>
          <a:p>
            <a:pPr eaLnBrk="1" hangingPunct="1"/>
            <a:r>
              <a:rPr lang="ko-KR" altLang="en-US" sz="2000" dirty="0" err="1"/>
              <a:t>복호화</a:t>
            </a:r>
            <a:endParaRPr lang="ko-KR" altLang="en-US" sz="2000" dirty="0"/>
          </a:p>
          <a:p>
            <a:pPr lvl="1" eaLnBrk="1" hangingPunct="1"/>
            <a:r>
              <a:rPr lang="en-US" altLang="ko-KR" sz="1800" i="1" dirty="0"/>
              <a:t>M</a:t>
            </a:r>
            <a:r>
              <a:rPr lang="en-US" altLang="ko-KR" sz="1800" dirty="0"/>
              <a:t> </a:t>
            </a:r>
            <a:r>
              <a:rPr lang="en-US" altLang="ko-KR" sz="1800" dirty="0">
                <a:sym typeface="Symbol" pitchFamily="18" charset="2"/>
              </a:rPr>
              <a:t> </a:t>
            </a:r>
            <a:r>
              <a:rPr lang="en-US" altLang="ko-KR" sz="1800" i="1" dirty="0">
                <a:sym typeface="Symbol" pitchFamily="18" charset="2"/>
              </a:rPr>
              <a:t>C </a:t>
            </a:r>
            <a:r>
              <a:rPr lang="en-US" altLang="ko-KR" sz="1800" i="1" baseline="46000" dirty="0"/>
              <a:t>d</a:t>
            </a:r>
            <a:r>
              <a:rPr lang="en-US" altLang="ko-KR" sz="1800" baseline="46000" dirty="0"/>
              <a:t>    </a:t>
            </a:r>
            <a:r>
              <a:rPr lang="en-US" altLang="ko-KR" sz="1800" dirty="0"/>
              <a:t>mod </a:t>
            </a:r>
            <a:r>
              <a:rPr lang="en-US" altLang="ko-KR" sz="1800" i="1" dirty="0"/>
              <a:t>n</a:t>
            </a:r>
          </a:p>
          <a:p>
            <a:endParaRPr lang="en-US" altLang="ko-KR" sz="1400" dirty="0" smtClean="0"/>
          </a:p>
          <a:p>
            <a:endParaRPr lang="ko-KR" altLang="en-US" sz="1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39952" y="2060848"/>
            <a:ext cx="4106416" cy="3888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복호화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증명</a:t>
            </a:r>
          </a:p>
          <a:p>
            <a:pPr marL="621792" marR="0" lvl="1" indent="-228600" algn="l" defTabSz="914400" rtl="0" eaLnBrk="1" fontAlgn="auto" latinLnBrk="1" hangingPunct="1">
              <a:lnSpc>
                <a:spcPct val="14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ko-KR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	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e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d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= 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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(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t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+ 1</a:t>
            </a:r>
          </a:p>
          <a:p>
            <a:pPr marL="621792" marR="0" lvl="1" indent="-228600" algn="l" defTabSz="914400" rtl="0" eaLnBrk="1" fontAlgn="auto" latinLnBrk="1" hangingPunct="1">
              <a:lnSpc>
                <a:spcPct val="14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 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M</a:t>
            </a:r>
            <a:r>
              <a:rPr kumimoji="0" lang="en-US" altLang="ko-KR" sz="2000" b="0" i="1" u="none" strike="noStrike" kern="1200" cap="none" spc="0" normalizeH="0" baseline="46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mod 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21792" marR="0" lvl="1" indent="-228600" algn="l" defTabSz="914400" rtl="0" eaLnBrk="1" fontAlgn="auto" latinLnBrk="1" hangingPunct="1">
              <a:lnSpc>
                <a:spcPct val="14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		   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M </a:t>
            </a:r>
            <a:r>
              <a:rPr kumimoji="0" lang="en-US" altLang="ko-KR" sz="2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 </a:t>
            </a:r>
            <a:r>
              <a:rPr kumimoji="0" lang="en-US" altLang="ko-K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(</a:t>
            </a:r>
            <a:r>
              <a:rPr kumimoji="0" lang="en-US" altLang="ko-KR" sz="2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altLang="ko-K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 </a:t>
            </a:r>
            <a:r>
              <a:rPr kumimoji="0" lang="en-US" altLang="ko-K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altLang="ko-K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ko-KR" sz="2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t</a:t>
            </a:r>
            <a:r>
              <a:rPr kumimoji="0" lang="en-US" altLang="ko-K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+ 1   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 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1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 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M </a:t>
            </a:r>
            <a:r>
              <a:rPr kumimoji="0" lang="en-US" altLang="ko-KR" sz="2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 </a:t>
            </a:r>
            <a:r>
              <a:rPr kumimoji="0" lang="en-US" altLang="ko-K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(</a:t>
            </a:r>
            <a:r>
              <a:rPr kumimoji="0" lang="en-US" altLang="ko-KR" sz="2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altLang="ko-K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 </a:t>
            </a:r>
            <a:r>
              <a:rPr kumimoji="0" lang="en-US" altLang="ko-K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altLang="ko-K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ko-KR" sz="2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t</a:t>
            </a:r>
            <a:r>
              <a:rPr kumimoji="0" lang="en-US" altLang="ko-K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M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mod 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</a:p>
          <a:p>
            <a:pPr marL="621792" marR="0" lvl="1" indent="-228600" algn="l" defTabSz="914400" rtl="0" eaLnBrk="1" fontAlgn="auto" latinLnBrk="1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		   (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M </a:t>
            </a:r>
            <a:r>
              <a:rPr kumimoji="0" lang="en-US" altLang="ko-KR" sz="2000" b="0" i="1" u="none" strike="noStrike" kern="1200" cap="none" spc="0" normalizeH="0" baseline="46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t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 </a:t>
            </a:r>
            <a:r>
              <a:rPr kumimoji="0" lang="en-US" altLang="ko-KR" sz="2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 </a:t>
            </a:r>
            <a:r>
              <a:rPr kumimoji="0" lang="en-US" altLang="ko-K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(</a:t>
            </a:r>
            <a:r>
              <a:rPr kumimoji="0" lang="en-US" altLang="ko-KR" sz="2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altLang="ko-K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</a:t>
            </a:r>
            <a:r>
              <a:rPr kumimoji="0" lang="en-US" altLang="ko-KR" sz="2000" b="0" i="0" u="none" strike="noStrike" kern="1200" cap="none" spc="0" normalizeH="0" baseline="46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M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mod 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n</a:t>
            </a:r>
          </a:p>
          <a:p>
            <a:pPr marL="621792" marR="0" lvl="1" indent="-228600" algn="l" defTabSz="914400" rtl="0" eaLnBrk="1" fontAlgn="auto" latinLnBrk="1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		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 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M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mod </a:t>
            </a:r>
            <a:r>
              <a:rPr kumimoji="0" lang="en-US" altLang="ko-K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27940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암호 알고리즘 사례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eaLnBrk="1" hangingPunct="1"/>
            <a:r>
              <a:rPr lang="ko-KR" altLang="en-US" dirty="0" err="1" smtClean="0"/>
              <a:t>키생성</a:t>
            </a:r>
            <a:endParaRPr lang="ko-KR" altLang="en-US" dirty="0"/>
          </a:p>
          <a:p>
            <a:pPr lvl="1" eaLnBrk="1" hangingPunct="1">
              <a:lnSpc>
                <a:spcPct val="110000"/>
              </a:lnSpc>
            </a:pPr>
            <a:r>
              <a:rPr lang="en-US" altLang="ko-KR" i="1" dirty="0"/>
              <a:t>p</a:t>
            </a:r>
            <a:r>
              <a:rPr lang="en-US" altLang="ko-KR" dirty="0"/>
              <a:t> = 3, </a:t>
            </a:r>
            <a:r>
              <a:rPr lang="en-US" altLang="ko-KR" i="1" dirty="0"/>
              <a:t>q</a:t>
            </a:r>
            <a:r>
              <a:rPr lang="en-US" altLang="ko-KR" dirty="0"/>
              <a:t> = 11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i="1" dirty="0"/>
              <a:t>n</a:t>
            </a:r>
            <a:r>
              <a:rPr lang="en-US" altLang="ko-KR" dirty="0"/>
              <a:t> = 33, </a:t>
            </a:r>
            <a:r>
              <a:rPr lang="en-US" altLang="ko-KR" i="1" dirty="0">
                <a:sym typeface="Symbol" pitchFamily="18" charset="2"/>
              </a:rPr>
              <a:t> </a:t>
            </a:r>
            <a:r>
              <a:rPr lang="en-US" altLang="ko-KR" dirty="0">
                <a:sym typeface="Symbol" pitchFamily="18" charset="2"/>
              </a:rPr>
              <a:t>(33) = (3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lang="en-US" altLang="ko-KR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ko-KR" dirty="0">
                <a:sym typeface="Symbol" pitchFamily="18" charset="2"/>
              </a:rPr>
              <a:t>1) (11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</a:t>
            </a:r>
            <a:r>
              <a:rPr lang="en-US" altLang="ko-KR" dirty="0">
                <a:sym typeface="Symbol" pitchFamily="18" charset="2"/>
              </a:rPr>
              <a:t> 1) = 20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>
                <a:sym typeface="Symbol" pitchFamily="18" charset="2"/>
              </a:rPr>
              <a:t>e=3</a:t>
            </a:r>
            <a:r>
              <a:rPr lang="ko-KR" altLang="en-US" dirty="0">
                <a:sym typeface="Symbol" pitchFamily="18" charset="2"/>
              </a:rPr>
              <a:t>을 선택</a:t>
            </a:r>
            <a:r>
              <a:rPr lang="en-US" altLang="ko-KR" dirty="0">
                <a:sym typeface="Symbol" pitchFamily="18" charset="2"/>
              </a:rPr>
              <a:t>, </a:t>
            </a:r>
            <a:r>
              <a:rPr lang="en-US" altLang="ko-KR" dirty="0" err="1">
                <a:sym typeface="Symbol" pitchFamily="18" charset="2"/>
              </a:rPr>
              <a:t>gcd</a:t>
            </a:r>
            <a:r>
              <a:rPr lang="en-US" altLang="ko-KR" dirty="0">
                <a:sym typeface="Symbol" pitchFamily="18" charset="2"/>
              </a:rPr>
              <a:t> (3, 20) = 1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i="1" dirty="0">
                <a:sym typeface="Symbol" pitchFamily="18" charset="2"/>
              </a:rPr>
              <a:t>d=7 </a:t>
            </a:r>
            <a:r>
              <a:rPr lang="ko-KR" altLang="en-US" dirty="0">
                <a:sym typeface="Symbol" pitchFamily="18" charset="2"/>
              </a:rPr>
              <a:t>계산</a:t>
            </a:r>
            <a:r>
              <a:rPr lang="en-US" altLang="ko-KR" i="1" dirty="0">
                <a:sym typeface="Symbol" pitchFamily="18" charset="2"/>
              </a:rPr>
              <a:t>,  </a:t>
            </a:r>
            <a:r>
              <a:rPr lang="en-US" altLang="ko-KR" dirty="0">
                <a:sym typeface="Symbol" pitchFamily="18" charset="2"/>
              </a:rPr>
              <a:t>3x7=1 mod 20 </a:t>
            </a:r>
          </a:p>
          <a:p>
            <a:pPr lvl="1" eaLnBrk="1" hangingPunct="1">
              <a:lnSpc>
                <a:spcPct val="110000"/>
              </a:lnSpc>
            </a:pPr>
            <a:r>
              <a:rPr lang="ko-KR" altLang="en-US" dirty="0" err="1">
                <a:sym typeface="Symbol" pitchFamily="18" charset="2"/>
              </a:rPr>
              <a:t>평문</a:t>
            </a:r>
            <a:r>
              <a:rPr lang="ko-KR" altLang="en-US" dirty="0">
                <a:sym typeface="Symbol" pitchFamily="18" charset="2"/>
              </a:rPr>
              <a:t> 메시지 </a:t>
            </a:r>
            <a:r>
              <a:rPr lang="en-US" altLang="ko-KR" i="1" dirty="0">
                <a:sym typeface="Symbol" pitchFamily="18" charset="2"/>
              </a:rPr>
              <a:t>M</a:t>
            </a:r>
            <a:r>
              <a:rPr lang="en-US" altLang="ko-KR" dirty="0">
                <a:sym typeface="Symbol" pitchFamily="18" charset="2"/>
              </a:rPr>
              <a:t> = 5</a:t>
            </a:r>
          </a:p>
          <a:p>
            <a:pPr>
              <a:lnSpc>
                <a:spcPct val="120000"/>
              </a:lnSpc>
            </a:pPr>
            <a:r>
              <a:rPr lang="ko-KR" altLang="en-US" dirty="0">
                <a:sym typeface="Symbol" pitchFamily="18" charset="2"/>
              </a:rPr>
              <a:t>암호화 </a:t>
            </a:r>
            <a:endParaRPr lang="en-US" altLang="ko-KR" dirty="0">
              <a:sym typeface="Symbol" pitchFamily="18" charset="2"/>
            </a:endParaRPr>
          </a:p>
          <a:p>
            <a:pPr lvl="1">
              <a:lnSpc>
                <a:spcPct val="120000"/>
              </a:lnSpc>
            </a:pPr>
            <a:r>
              <a:rPr lang="en-US" altLang="ko-KR" i="1" dirty="0">
                <a:sym typeface="Symbol" pitchFamily="18" charset="2"/>
              </a:rPr>
              <a:t>C</a:t>
            </a:r>
            <a:r>
              <a:rPr lang="en-US" altLang="ko-KR" dirty="0">
                <a:sym typeface="Symbol" pitchFamily="18" charset="2"/>
              </a:rPr>
              <a:t>  </a:t>
            </a:r>
            <a:r>
              <a:rPr lang="en-US" altLang="ko-KR" i="1" dirty="0">
                <a:sym typeface="Symbol" pitchFamily="18" charset="2"/>
              </a:rPr>
              <a:t>M </a:t>
            </a:r>
            <a:r>
              <a:rPr lang="en-US" altLang="ko-KR" i="1" baseline="36000" dirty="0">
                <a:sym typeface="Symbol" pitchFamily="18" charset="2"/>
              </a:rPr>
              <a:t>e</a:t>
            </a:r>
            <a:r>
              <a:rPr lang="en-US" altLang="ko-KR" dirty="0">
                <a:sym typeface="Symbol" pitchFamily="18" charset="2"/>
              </a:rPr>
              <a:t>  mod </a:t>
            </a:r>
            <a:r>
              <a:rPr lang="en-US" altLang="ko-KR" i="1" dirty="0">
                <a:sym typeface="Symbol" pitchFamily="18" charset="2"/>
              </a:rPr>
              <a:t>n</a:t>
            </a:r>
            <a:r>
              <a:rPr lang="en-US" altLang="ko-KR" dirty="0">
                <a:sym typeface="Symbol" pitchFamily="18" charset="2"/>
              </a:rPr>
              <a:t>  5</a:t>
            </a:r>
            <a:r>
              <a:rPr lang="en-US" altLang="ko-KR" baseline="30000" dirty="0">
                <a:sym typeface="Symbol" pitchFamily="18" charset="2"/>
              </a:rPr>
              <a:t>3 </a:t>
            </a:r>
            <a:r>
              <a:rPr lang="en-US" altLang="ko-KR" dirty="0">
                <a:sym typeface="Symbol" pitchFamily="18" charset="2"/>
              </a:rPr>
              <a:t> mod 33  26</a:t>
            </a:r>
          </a:p>
          <a:p>
            <a:pPr>
              <a:lnSpc>
                <a:spcPct val="120000"/>
              </a:lnSpc>
            </a:pPr>
            <a:r>
              <a:rPr lang="ko-KR" altLang="en-US" dirty="0" err="1">
                <a:sym typeface="Symbol" pitchFamily="18" charset="2"/>
              </a:rPr>
              <a:t>복호화</a:t>
            </a:r>
            <a:r>
              <a:rPr lang="ko-KR" altLang="en-US" dirty="0">
                <a:sym typeface="Symbol" pitchFamily="18" charset="2"/>
              </a:rPr>
              <a:t> </a:t>
            </a:r>
            <a:endParaRPr lang="en-US" altLang="ko-KR" dirty="0">
              <a:sym typeface="Symbol" pitchFamily="18" charset="2"/>
            </a:endParaRPr>
          </a:p>
          <a:p>
            <a:pPr lvl="1">
              <a:lnSpc>
                <a:spcPct val="120000"/>
              </a:lnSpc>
            </a:pPr>
            <a:r>
              <a:rPr lang="en-US" altLang="ko-KR" i="1" dirty="0">
                <a:sym typeface="Symbol" pitchFamily="18" charset="2"/>
              </a:rPr>
              <a:t>M</a:t>
            </a:r>
            <a:r>
              <a:rPr lang="en-US" altLang="ko-KR" dirty="0">
                <a:sym typeface="Symbol" pitchFamily="18" charset="2"/>
              </a:rPr>
              <a:t>  </a:t>
            </a:r>
            <a:r>
              <a:rPr lang="en-US" altLang="ko-KR" i="1" dirty="0">
                <a:sym typeface="Symbol" pitchFamily="18" charset="2"/>
              </a:rPr>
              <a:t>C</a:t>
            </a:r>
            <a:r>
              <a:rPr lang="en-US" altLang="ko-KR" dirty="0">
                <a:sym typeface="Symbol" pitchFamily="18" charset="2"/>
              </a:rPr>
              <a:t> </a:t>
            </a:r>
            <a:r>
              <a:rPr lang="en-US" altLang="ko-KR" i="1" baseline="36000" dirty="0">
                <a:sym typeface="Symbol" pitchFamily="18" charset="2"/>
              </a:rPr>
              <a:t>d</a:t>
            </a:r>
            <a:r>
              <a:rPr lang="en-US" altLang="ko-KR" dirty="0">
                <a:sym typeface="Symbol" pitchFamily="18" charset="2"/>
              </a:rPr>
              <a:t>  mod </a:t>
            </a:r>
            <a:r>
              <a:rPr lang="en-US" altLang="ko-KR" i="1" dirty="0">
                <a:sym typeface="Symbol" pitchFamily="18" charset="2"/>
              </a:rPr>
              <a:t>n</a:t>
            </a:r>
            <a:r>
              <a:rPr lang="en-US" altLang="ko-KR" dirty="0">
                <a:sym typeface="Symbol" pitchFamily="18" charset="2"/>
              </a:rPr>
              <a:t>  26</a:t>
            </a:r>
            <a:r>
              <a:rPr lang="en-US" altLang="ko-KR" baseline="30000" dirty="0">
                <a:sym typeface="Symbol" pitchFamily="18" charset="2"/>
              </a:rPr>
              <a:t>7 </a:t>
            </a:r>
            <a:r>
              <a:rPr lang="en-US" altLang="ko-KR" dirty="0">
                <a:sym typeface="Symbol" pitchFamily="18" charset="2"/>
              </a:rPr>
              <a:t> mod 33  5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0454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비대칭 암호화 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알고리즘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리베스트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샤미르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애들먼은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1977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월에 미국의 과학잡지인 </a:t>
            </a:r>
            <a:r>
              <a:rPr lang="ko-KR" altLang="en-US" dirty="0" err="1" smtClean="0"/>
              <a:t>사이언티픽</a:t>
            </a:r>
            <a:r>
              <a:rPr lang="ko-KR" altLang="en-US" dirty="0" smtClean="0"/>
              <a:t> 아메리칸</a:t>
            </a:r>
            <a:r>
              <a:rPr lang="en-US" altLang="ko-KR" dirty="0" smtClean="0"/>
              <a:t>(Scientific American)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129</a:t>
            </a:r>
          </a:p>
          <a:p>
            <a:pPr lvl="2">
              <a:buNone/>
            </a:pPr>
            <a:r>
              <a:rPr lang="ko-KR" altLang="en-US" dirty="0" smtClean="0"/>
              <a:t>자리인 </a:t>
            </a:r>
            <a:r>
              <a:rPr lang="en-US" altLang="ko-KR" dirty="0" smtClean="0"/>
              <a:t>N</a:t>
            </a:r>
            <a:r>
              <a:rPr lang="ko-KR" altLang="en-US" dirty="0" smtClean="0"/>
              <a:t>의 소인수 </a:t>
            </a:r>
            <a:r>
              <a:rPr lang="en-US" altLang="ko-KR" dirty="0" smtClean="0"/>
              <a:t>p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q</a:t>
            </a:r>
            <a:r>
              <a:rPr lang="ko-KR" altLang="en-US" dirty="0" smtClean="0"/>
              <a:t>를 찾아보라는 퀴즈를 냄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N=114,381,625,757,888,867,669,235,779,976,146,612,010,218,296,721,242,362,562,561,842,935,706,935,245,73</a:t>
            </a:r>
          </a:p>
          <a:p>
            <a:pPr lvl="1">
              <a:buNone/>
            </a:pP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3,897,830,597,123,563,958,705,058,989,075,147,599,290,026,879,543,541</a:t>
            </a:r>
          </a:p>
          <a:p>
            <a:pPr lvl="1">
              <a:buNone/>
            </a:pPr>
            <a:endParaRPr lang="en-US" altLang="ko-K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ko-KR" altLang="en-US" dirty="0" smtClean="0"/>
              <a:t>잡지에 실린 지 </a:t>
            </a:r>
            <a:r>
              <a:rPr lang="en-US" altLang="ko-KR" dirty="0" smtClean="0"/>
              <a:t>17</a:t>
            </a:r>
            <a:r>
              <a:rPr lang="ko-KR" altLang="en-US" dirty="0" smtClean="0"/>
              <a:t>년 만인 </a:t>
            </a:r>
            <a:r>
              <a:rPr lang="en-US" altLang="ko-KR" dirty="0" smtClean="0"/>
              <a:t>1994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26</a:t>
            </a:r>
            <a:r>
              <a:rPr lang="ko-KR" altLang="en-US" dirty="0" smtClean="0"/>
              <a:t>일에 </a:t>
            </a:r>
            <a:r>
              <a:rPr lang="en-US" altLang="ko-KR" dirty="0" smtClean="0"/>
              <a:t>600</a:t>
            </a:r>
            <a:r>
              <a:rPr lang="ko-KR" altLang="en-US" dirty="0" smtClean="0"/>
              <a:t>명의 지원자로 이루어진 팀이 </a:t>
            </a:r>
            <a:r>
              <a:rPr lang="en-US" altLang="ko-KR" dirty="0" smtClean="0"/>
              <a:t>p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q </a:t>
            </a:r>
            <a:r>
              <a:rPr lang="ko-KR" altLang="en-US" dirty="0" smtClean="0"/>
              <a:t>값을 발견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p=3,490,529,510,847,650,949,147,849,619,903,898,133,417,764,638,493,387,843,990,820,577</a:t>
            </a:r>
          </a:p>
          <a:p>
            <a:pPr lvl="1">
              <a:buNone/>
            </a:pP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q=32,769,132,993,266,709,549,961,988,190,834,461,413,177,642,967,992,942,539,798,288,533</a:t>
            </a:r>
            <a:endParaRPr lang="ko-KR" alt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현재 사용되는 </a:t>
            </a:r>
            <a:r>
              <a:rPr lang="en-US" altLang="ko-KR" dirty="0" smtClean="0"/>
              <a:t>250</a:t>
            </a:r>
            <a:r>
              <a:rPr lang="ko-KR" altLang="en-US" dirty="0" smtClean="0"/>
              <a:t>자리 </a:t>
            </a:r>
            <a:r>
              <a:rPr lang="en-US" altLang="ko-KR" dirty="0" smtClean="0"/>
              <a:t>RSA </a:t>
            </a:r>
            <a:r>
              <a:rPr lang="ko-KR" altLang="en-US" dirty="0" smtClean="0"/>
              <a:t>암호는 </a:t>
            </a:r>
            <a:r>
              <a:rPr lang="ko-KR" altLang="en-US" dirty="0" err="1" smtClean="0"/>
              <a:t>복호화하는</a:t>
            </a:r>
            <a:r>
              <a:rPr lang="ko-KR" altLang="en-US" dirty="0" smtClean="0"/>
              <a:t> 데 우주의 나이만큼 소요됨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비대칭 암호화 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비대칭 암호화의 구조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 개인이 공개키</a:t>
            </a:r>
            <a:r>
              <a:rPr lang="en-US" altLang="ko-KR" dirty="0" smtClean="0"/>
              <a:t>(Public Key)</a:t>
            </a:r>
            <a:r>
              <a:rPr lang="ko-KR" altLang="en-US" dirty="0" smtClean="0"/>
              <a:t>와 개인키</a:t>
            </a:r>
            <a:r>
              <a:rPr lang="en-US" altLang="ko-KR" dirty="0" smtClean="0"/>
              <a:t>(Private Key)</a:t>
            </a:r>
            <a:r>
              <a:rPr lang="ko-KR" altLang="en-US" dirty="0" smtClean="0"/>
              <a:t>를 소유하는 구조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/>
            <a:r>
              <a:rPr lang="ko-KR" altLang="en-US" dirty="0" smtClean="0"/>
              <a:t>비대칭 암호화 알고리즘에서는 언제나 한 쌍의 </a:t>
            </a:r>
            <a:r>
              <a:rPr lang="ko-KR" altLang="en-US" dirty="0" err="1" smtClean="0"/>
              <a:t>개인키와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공개키에</a:t>
            </a:r>
            <a:r>
              <a:rPr lang="ko-KR" altLang="en-US" dirty="0" smtClean="0"/>
              <a:t> 의해 암호화와 복호화가 이루어짐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철수의 개인키로 암호화된 메시지는 철수의 개인키로 </a:t>
            </a:r>
            <a:r>
              <a:rPr lang="ko-KR" altLang="en-US" dirty="0" err="1" smtClean="0"/>
              <a:t>복호화되지</a:t>
            </a:r>
            <a:r>
              <a:rPr lang="ko-KR" altLang="en-US" dirty="0" smtClean="0"/>
              <a:t> 않고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오직 철수의 공개키로 </a:t>
            </a:r>
            <a:r>
              <a:rPr lang="ko-KR" altLang="en-US" dirty="0" err="1" smtClean="0"/>
              <a:t>복호화됨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반대로 철수의 공개키로 암호화를 먼저 수행할 수도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이런 경우 </a:t>
            </a:r>
            <a:r>
              <a:rPr lang="ko-KR" altLang="en-US" dirty="0" err="1" smtClean="0"/>
              <a:t>복호화는</a:t>
            </a:r>
            <a:r>
              <a:rPr lang="ko-KR" altLang="en-US" dirty="0" smtClean="0"/>
              <a:t> 철수의 </a:t>
            </a:r>
            <a:r>
              <a:rPr lang="ko-KR" altLang="en-US" dirty="0" err="1" smtClean="0"/>
              <a:t>개인키로만</a:t>
            </a:r>
            <a:r>
              <a:rPr lang="ko-KR" altLang="en-US" dirty="0" smtClean="0"/>
              <a:t> 가능</a:t>
            </a:r>
          </a:p>
          <a:p>
            <a:pPr lvl="2"/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241" y="1916832"/>
            <a:ext cx="334560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0089" y="367893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8-24]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각자 소유하고 있는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공개키와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개인키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9917" y="4941168"/>
            <a:ext cx="3558107" cy="107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609329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8-25]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개인키와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공개키의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관계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1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8989" y="4941168"/>
            <a:ext cx="3633167" cy="102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69557" y="609329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8-26]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개인키와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공개키의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관계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비대칭 암호화 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비대칭 암호화의 기능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기밀성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비대칭 암호화 알고리즘의 가장 기본적인 기능은 기밀성</a:t>
            </a:r>
            <a:r>
              <a:rPr lang="en-US" altLang="ko-KR" dirty="0" smtClean="0"/>
              <a:t>(Confidentiality)</a:t>
            </a:r>
          </a:p>
          <a:p>
            <a:pPr lvl="3"/>
            <a:r>
              <a:rPr lang="ko-KR" altLang="en-US" dirty="0" smtClean="0"/>
              <a:t>철수는 전화번호부에서 전화번호를 찾듯이 영희의 공개키</a:t>
            </a:r>
            <a:r>
              <a:rPr lang="en-US" altLang="ko-KR" dirty="0" smtClean="0"/>
              <a:t>(Public Key)</a:t>
            </a:r>
            <a:r>
              <a:rPr lang="ko-KR" altLang="en-US" dirty="0" smtClean="0"/>
              <a:t>를 구함</a:t>
            </a:r>
            <a:r>
              <a:rPr lang="en-US" altLang="ko-KR" dirty="0" smtClean="0"/>
              <a:t> </a:t>
            </a:r>
          </a:p>
          <a:p>
            <a:pPr lvl="3"/>
            <a:r>
              <a:rPr lang="ko-KR" altLang="en-US" dirty="0" smtClean="0"/>
              <a:t>이 공개키를 이용해 편지를 암호화해서 보내면 영희는 자신이 가진 사설키</a:t>
            </a:r>
            <a:r>
              <a:rPr lang="en-US" altLang="ko-KR" dirty="0" smtClean="0"/>
              <a:t>(Private Key)</a:t>
            </a:r>
            <a:r>
              <a:rPr lang="ko-KR" altLang="en-US" dirty="0" smtClean="0"/>
              <a:t>를 이용해 철수의 편지를 복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호화하여</a:t>
            </a:r>
            <a:r>
              <a:rPr lang="ko-KR" altLang="en-US" dirty="0" smtClean="0"/>
              <a:t> 읽을 수 있음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endParaRPr lang="en-US" altLang="ko-KR" sz="120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130" y="2977902"/>
            <a:ext cx="713271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65548" y="566124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8-27]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기밀성 확보를 위해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공개키를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이용해 암호화하기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1600" dirty="0" smtClean="0"/>
              <a:t>고전 암호를 통해 암호의 원리를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대칭 암호화를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비대칭 암호화를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비대칭 암호화의 원리와 기능을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해시 알고리즘의 원리를 이해한다</a:t>
            </a:r>
            <a:r>
              <a:rPr lang="en-US" altLang="ko-K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6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비대칭 암호화 방식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비대칭 암호화의 기능</a:t>
            </a:r>
            <a:endParaRPr lang="en-US" altLang="ko-KR" dirty="0" smtClean="0"/>
          </a:p>
          <a:p>
            <a:pPr lvl="1">
              <a:spcAft>
                <a:spcPts val="300"/>
              </a:spcAft>
            </a:pPr>
            <a:r>
              <a:rPr lang="ko-KR" altLang="en-US" b="1" dirty="0" smtClean="0"/>
              <a:t>부인 방지</a:t>
            </a:r>
            <a:endParaRPr lang="en-US" altLang="ko-KR" b="1" dirty="0" smtClean="0"/>
          </a:p>
          <a:p>
            <a:pPr marL="633413" lvl="2">
              <a:defRPr/>
            </a:pPr>
            <a:r>
              <a:rPr lang="ko-KR" altLang="en-US" dirty="0" smtClean="0"/>
              <a:t>철수는 영희에게 편지를 보낼 때 자신의 개인키로 편지를 암호화하여 전송</a:t>
            </a:r>
            <a:r>
              <a:rPr lang="en-US" altLang="ko-KR" dirty="0" smtClean="0"/>
              <a:t>.</a:t>
            </a:r>
          </a:p>
          <a:p>
            <a:pPr marL="633413" lvl="2">
              <a:defRPr/>
            </a:pPr>
            <a:r>
              <a:rPr lang="ko-KR" altLang="en-US" dirty="0" smtClean="0"/>
              <a:t>철수의 개인키로 암호화된 편지는 철수의 </a:t>
            </a:r>
            <a:r>
              <a:rPr lang="ko-KR" altLang="en-US" dirty="0" err="1" smtClean="0"/>
              <a:t>공개키로만</a:t>
            </a:r>
            <a:r>
              <a:rPr lang="ko-KR" altLang="en-US" dirty="0" smtClean="0"/>
              <a:t> 열 수 있으므로 영희는 그 편지가 철수가 쓴 것임을 확</a:t>
            </a:r>
            <a:endParaRPr lang="en-US" altLang="ko-KR" dirty="0" smtClean="0"/>
          </a:p>
          <a:p>
            <a:pPr marL="633413" lvl="2">
              <a:buNone/>
              <a:defRPr/>
            </a:pPr>
            <a:r>
              <a:rPr lang="en-US" altLang="ko-KR" dirty="0" smtClean="0"/>
              <a:t>	</a:t>
            </a:r>
            <a:r>
              <a:rPr lang="ko-KR" altLang="en-US" dirty="0" smtClean="0"/>
              <a:t>신할 수 있음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208" y="2699395"/>
            <a:ext cx="7380455" cy="274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23820" y="558924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8-28]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부인 방지 기능 확보를 위해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개인키를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이용해 암호화하기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해시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해시의 정의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하나의 문자열을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이를 상징하는 더 짧은 길이의 값이나 키로 변환하는 것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해시의 특징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세 </a:t>
            </a:r>
            <a:r>
              <a:rPr lang="ko-KR" altLang="en-US" dirty="0" err="1" smtClean="0"/>
              <a:t>평문은</a:t>
            </a:r>
            <a:r>
              <a:rPr lang="ko-KR" altLang="en-US" dirty="0" smtClean="0"/>
              <a:t> 길이가 다르지만 해시 결과는 </a:t>
            </a:r>
            <a:r>
              <a:rPr lang="en-US" altLang="ko-KR" dirty="0" smtClean="0"/>
              <a:t>32</a:t>
            </a:r>
            <a:r>
              <a:rPr lang="ko-KR" altLang="en-US" dirty="0" smtClean="0"/>
              <a:t>개의 문자로 길이가 모두 같음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또한 둘째와 </a:t>
            </a:r>
            <a:r>
              <a:rPr lang="ko-KR" altLang="en-US" dirty="0" err="1" smtClean="0"/>
              <a:t>세째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평문은</a:t>
            </a:r>
            <a:r>
              <a:rPr lang="ko-KR" altLang="en-US" dirty="0" smtClean="0"/>
              <a:t> 단어 하나만 다를 뿐인데 해시 결과가 완전히 다름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이와 같은 결과는 해시값을 통해 </a:t>
            </a:r>
            <a:r>
              <a:rPr lang="ko-KR" altLang="en-US" dirty="0" err="1" smtClean="0"/>
              <a:t>해시되기</a:t>
            </a:r>
            <a:r>
              <a:rPr lang="ko-KR" altLang="en-US" dirty="0" smtClean="0"/>
              <a:t> 전의 값을 추측하는 것이 불가능하게 하는 해시의 특성 때문임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566" y="3381374"/>
            <a:ext cx="5491658" cy="30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28750" y="6443811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8-29]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각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평문에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대한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MD5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해시값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해시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해시의 특징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MD5</a:t>
            </a:r>
          </a:p>
          <a:p>
            <a:pPr lvl="2"/>
            <a:r>
              <a:rPr lang="en-US" altLang="ko-KR" dirty="0" smtClean="0"/>
              <a:t>32</a:t>
            </a:r>
            <a:r>
              <a:rPr lang="ko-KR" altLang="en-US" dirty="0" smtClean="0"/>
              <a:t>개의 </a:t>
            </a:r>
            <a:r>
              <a:rPr lang="en-US" altLang="ko-KR" dirty="0" smtClean="0"/>
              <a:t>16</a:t>
            </a:r>
            <a:r>
              <a:rPr lang="ko-KR" altLang="en-US" dirty="0" smtClean="0"/>
              <a:t>진수로 이루어졌음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16³</a:t>
            </a:r>
            <a:r>
              <a:rPr lang="en-US" altLang="ko-KR" dirty="0" smtClean="0">
                <a:latin typeface="+mn-ea"/>
              </a:rPr>
              <a:t>²</a:t>
            </a:r>
            <a:r>
              <a:rPr lang="en-US" altLang="ko-KR" dirty="0" smtClean="0"/>
              <a:t> = 340,282,366,920,938,463,463,374,607,431,768,211,456 </a:t>
            </a:r>
            <a:r>
              <a:rPr lang="ko-KR" altLang="en-US" dirty="0" smtClean="0"/>
              <a:t>개의 결과값이 존재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이 수는 충분히 커 보이지만 무한은 아님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따라서 다른 데이터를 입력해도 해시 결과값이 같을 수 있음</a:t>
            </a:r>
            <a:r>
              <a:rPr lang="en-US" altLang="ko-KR" dirty="0" smtClean="0"/>
              <a:t>. </a:t>
            </a:r>
          </a:p>
          <a:p>
            <a:pPr lvl="3"/>
            <a:r>
              <a:rPr lang="ko-KR" altLang="en-US" dirty="0" smtClean="0"/>
              <a:t>이를 충돌</a:t>
            </a:r>
            <a:r>
              <a:rPr lang="en-US" altLang="ko-KR" dirty="0" smtClean="0"/>
              <a:t>(Collision)</a:t>
            </a:r>
            <a:r>
              <a:rPr lang="ko-KR" altLang="en-US" dirty="0" smtClean="0"/>
              <a:t>이라 함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충돌이 자주 일어나는 해시는 좋은 해시가 아님</a:t>
            </a:r>
            <a:r>
              <a:rPr lang="en-US" altLang="ko-KR" dirty="0" smtClean="0"/>
              <a:t>.</a:t>
            </a:r>
          </a:p>
          <a:p>
            <a:pPr lvl="1"/>
            <a:endParaRPr lang="ko-KR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해시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해시의 역할</a:t>
            </a:r>
            <a:endParaRPr lang="en-US" altLang="ko-KR" dirty="0" smtClean="0"/>
          </a:p>
          <a:p>
            <a:pPr lvl="1">
              <a:spcAft>
                <a:spcPts val="300"/>
              </a:spcAft>
              <a:defRPr/>
            </a:pPr>
            <a:r>
              <a:rPr lang="ko-KR" altLang="en-US" dirty="0" smtClean="0">
                <a:latin typeface="+mn-ea"/>
              </a:rPr>
              <a:t>해시를 통해 </a:t>
            </a:r>
            <a:r>
              <a:rPr lang="en-US" altLang="ko-KR" dirty="0" smtClean="0">
                <a:latin typeface="+mn-ea"/>
              </a:rPr>
              <a:t>0010</a:t>
            </a:r>
            <a:r>
              <a:rPr lang="ko-KR" altLang="en-US" dirty="0" smtClean="0">
                <a:latin typeface="+mn-ea"/>
              </a:rPr>
              <a:t>이라는 라벨 값을 부여받아 해당 철수의 데이터로 직접 접근이 가능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1">
              <a:spcAft>
                <a:spcPts val="300"/>
              </a:spcAft>
              <a:defRPr/>
            </a:pPr>
            <a:r>
              <a:rPr lang="ko-KR" altLang="en-US" dirty="0" smtClean="0">
                <a:latin typeface="+mn-ea"/>
              </a:rPr>
              <a:t>이렇게 구현된 데이터베이스 탐색 </a:t>
            </a:r>
            <a:r>
              <a:rPr lang="ko-KR" altLang="en-US" dirty="0" err="1" smtClean="0">
                <a:latin typeface="+mn-ea"/>
              </a:rPr>
              <a:t>로직은</a:t>
            </a:r>
            <a:r>
              <a:rPr lang="ko-KR" altLang="en-US" dirty="0" smtClean="0">
                <a:latin typeface="+mn-ea"/>
              </a:rPr>
              <a:t> 모든 </a:t>
            </a:r>
            <a:r>
              <a:rPr lang="ko-KR" altLang="en-US" dirty="0" err="1" smtClean="0">
                <a:latin typeface="+mn-ea"/>
              </a:rPr>
              <a:t>참조값에</a:t>
            </a:r>
            <a:r>
              <a:rPr lang="ko-KR" altLang="en-US" dirty="0" smtClean="0">
                <a:latin typeface="+mn-ea"/>
              </a:rPr>
              <a:t> 대해 데이터 반환</a:t>
            </a:r>
          </a:p>
          <a:p>
            <a:pPr lvl="1">
              <a:spcAft>
                <a:spcPts val="300"/>
              </a:spcAft>
              <a:defRPr/>
            </a:pPr>
            <a:r>
              <a:rPr lang="ko-KR" altLang="en-US" dirty="0" smtClean="0">
                <a:latin typeface="+mn-ea"/>
              </a:rPr>
              <a:t>시간이 균일하고 순차 탐색보다 속도가 훨씬 빠름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sz="800" dirty="0" smtClean="0"/>
          </a:p>
          <a:p>
            <a:pPr lvl="1"/>
            <a:r>
              <a:rPr lang="ko-KR" altLang="en-US" dirty="0" smtClean="0"/>
              <a:t>보안에서는 해시를 </a:t>
            </a:r>
            <a:r>
              <a:rPr lang="ko-KR" altLang="en-US" dirty="0" err="1" smtClean="0"/>
              <a:t>무결성</a:t>
            </a:r>
            <a:r>
              <a:rPr lang="ko-KR" altLang="en-US" dirty="0" smtClean="0"/>
              <a:t> 확인을 위한 알고리즘으로 사용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무결성</a:t>
            </a:r>
            <a:r>
              <a:rPr lang="ko-KR" altLang="en-US" dirty="0" smtClean="0"/>
              <a:t> </a:t>
            </a:r>
            <a:r>
              <a:rPr lang="en-US" altLang="ko-KR" dirty="0" smtClean="0"/>
              <a:t>:</a:t>
            </a:r>
            <a:r>
              <a:rPr lang="ko-KR" altLang="en-US" dirty="0" smtClean="0"/>
              <a:t>오직 허가된 사람들에게만 정보가 개방되고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그들에 의해서만 수정될 수 있음을 보장한다는 의미</a:t>
            </a:r>
            <a:endParaRPr lang="en-US" altLang="ko-KR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74" y="2444129"/>
            <a:ext cx="5223818" cy="301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6312" y="548332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8-30]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데이터베이스에서의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해시값을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통한 값의 참조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해시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68177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해시의 역할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윈도우용 </a:t>
            </a:r>
            <a:r>
              <a:rPr lang="ko-KR" altLang="en-US" dirty="0" err="1" smtClean="0"/>
              <a:t>해시값</a:t>
            </a:r>
            <a:r>
              <a:rPr lang="ko-KR" altLang="en-US" dirty="0" smtClean="0"/>
              <a:t> 생성 툴인 </a:t>
            </a:r>
            <a:r>
              <a:rPr lang="en-US" altLang="ko-KR" dirty="0" smtClean="0"/>
              <a:t>md5.exe</a:t>
            </a:r>
            <a:r>
              <a:rPr lang="ko-KR" altLang="en-US" dirty="0" smtClean="0"/>
              <a:t>를 사용해 직접 </a:t>
            </a:r>
            <a:r>
              <a:rPr lang="en-US" altLang="ko-KR" dirty="0" smtClean="0"/>
              <a:t>MD5 </a:t>
            </a:r>
            <a:r>
              <a:rPr lang="ko-KR" altLang="en-US" dirty="0" smtClean="0"/>
              <a:t>해시를 생성하고 확인해보자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먼저 다음과 같이 간단한 텍스트 파일</a:t>
            </a:r>
            <a:r>
              <a:rPr lang="en-US" altLang="ko-KR" dirty="0" smtClean="0"/>
              <a:t>(md5.txt)</a:t>
            </a:r>
            <a:r>
              <a:rPr lang="ko-KR" altLang="en-US" dirty="0" smtClean="0"/>
              <a:t>을 만든다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2"/>
            <a:r>
              <a:rPr lang="en-US" altLang="ko-KR" dirty="0" smtClean="0"/>
              <a:t>md5.exe</a:t>
            </a:r>
            <a:r>
              <a:rPr lang="ko-KR" altLang="en-US" dirty="0" smtClean="0"/>
              <a:t>를 이용해 이 값에 대한 </a:t>
            </a:r>
            <a:r>
              <a:rPr lang="ko-KR" altLang="en-US" dirty="0" err="1" smtClean="0"/>
              <a:t>해시값을</a:t>
            </a:r>
            <a:r>
              <a:rPr lang="ko-KR" altLang="en-US" dirty="0" smtClean="0"/>
              <a:t> 다음과 같이 </a:t>
            </a:r>
            <a:r>
              <a:rPr lang="en-US" altLang="ko-KR" dirty="0" smtClean="0"/>
              <a:t>3</a:t>
            </a:r>
            <a:r>
              <a:rPr lang="ko-KR" altLang="en-US" dirty="0" smtClean="0"/>
              <a:t>번 구해보니 모두 같음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2"/>
            <a:r>
              <a:rPr lang="en-US" altLang="ko-KR" dirty="0" smtClean="0"/>
              <a:t>md5.txt</a:t>
            </a:r>
            <a:r>
              <a:rPr lang="ko-KR" altLang="en-US" dirty="0" smtClean="0"/>
              <a:t>의 내용에서 조금만 바꿔도 다음과 같이 완전히 다른 해시값이 나옴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5362" name="Picture 2" descr="C:\Documents and Settings\Administrator\바탕 화면\실이미지\8장\8-2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066" y="2176289"/>
            <a:ext cx="2852886" cy="9879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287" y="317487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8-31]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해시값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테스트를 위한 임시 텍스트 파일 생성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5363" name="Picture 3" descr="C:\Documents and Settings\Administrator\바탕 화면\실이미지\8장\8-2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065" y="3779515"/>
            <a:ext cx="4101487" cy="12241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6483" y="503222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8-32]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해시값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생성 실험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5364" name="Picture 4" descr="C:\Documents and Settings\Administrator\바탕 화면\실이미지\8장\8-29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7066" y="5651723"/>
            <a:ext cx="4104456" cy="6440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86483" y="630932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8-33]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f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문자 추가 후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해시값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생성 실험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해시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67437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해시의 종류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MD </a:t>
            </a:r>
            <a:r>
              <a:rPr lang="ko-KR" altLang="en-US" b="1" dirty="0" smtClean="0"/>
              <a:t>알고리즘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MD(Message Digest function 95) </a:t>
            </a:r>
            <a:r>
              <a:rPr lang="ko-KR" altLang="en-US" dirty="0" smtClean="0"/>
              <a:t>알고리즘에는 </a:t>
            </a:r>
            <a:r>
              <a:rPr lang="en-US" altLang="ko-KR" dirty="0" smtClean="0"/>
              <a:t>MD2, MD4, MD5 </a:t>
            </a:r>
            <a:r>
              <a:rPr lang="ko-KR" altLang="en-US" dirty="0" smtClean="0"/>
              <a:t>이렇게 세 가지가 있음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RSA</a:t>
            </a:r>
            <a:r>
              <a:rPr lang="ko-KR" altLang="en-US" dirty="0" smtClean="0"/>
              <a:t>를 개발한 미국 </a:t>
            </a:r>
            <a:r>
              <a:rPr lang="en-US" altLang="ko-KR" dirty="0" smtClean="0"/>
              <a:t>MIT</a:t>
            </a:r>
            <a:r>
              <a:rPr lang="ko-KR" altLang="en-US" dirty="0" smtClean="0"/>
              <a:t>의 로널드 </a:t>
            </a:r>
            <a:r>
              <a:rPr lang="ko-KR" altLang="en-US" dirty="0" err="1" smtClean="0"/>
              <a:t>리베스트</a:t>
            </a:r>
            <a:r>
              <a:rPr lang="ko-KR" altLang="en-US" dirty="0" smtClean="0"/>
              <a:t> 교수가 공개키 기반 구조를 만들기 위해 </a:t>
            </a:r>
            <a:r>
              <a:rPr lang="en-US" altLang="ko-KR" dirty="0" smtClean="0"/>
              <a:t>RSA</a:t>
            </a:r>
            <a:r>
              <a:rPr lang="ko-KR" altLang="en-US" dirty="0" smtClean="0"/>
              <a:t>와 함께 개발</a:t>
            </a:r>
            <a:r>
              <a:rPr lang="en-US" altLang="ko-KR" dirty="0" smtClean="0"/>
              <a:t> </a:t>
            </a:r>
          </a:p>
          <a:p>
            <a:pPr lvl="2"/>
            <a:r>
              <a:rPr lang="en-US" altLang="ko-KR" dirty="0" smtClean="0"/>
              <a:t>1989</a:t>
            </a:r>
            <a:r>
              <a:rPr lang="ko-KR" altLang="en-US" dirty="0" smtClean="0"/>
              <a:t>년에 만들어진 </a:t>
            </a:r>
            <a:r>
              <a:rPr lang="en-US" altLang="ko-KR" dirty="0" smtClean="0"/>
              <a:t>MD2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8</a:t>
            </a:r>
            <a:r>
              <a:rPr lang="ko-KR" altLang="en-US" dirty="0" smtClean="0"/>
              <a:t>비트 컴퓨터에 최적화되어 있고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MD4(1990</a:t>
            </a:r>
            <a:r>
              <a:rPr lang="ko-KR" altLang="en-US" dirty="0" smtClean="0"/>
              <a:t>년 개발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MD5(1991</a:t>
            </a:r>
            <a:r>
              <a:rPr lang="ko-KR" altLang="en-US" dirty="0" smtClean="0"/>
              <a:t>년 개발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32</a:t>
            </a:r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비트 컴퓨터에 최적화되어 있음</a:t>
            </a:r>
            <a:r>
              <a:rPr lang="en-US" altLang="ko-KR" dirty="0" smtClean="0"/>
              <a:t>. </a:t>
            </a:r>
          </a:p>
          <a:p>
            <a:pPr lvl="2"/>
            <a:r>
              <a:rPr lang="en-US" altLang="ko-KR" dirty="0" smtClean="0"/>
              <a:t>MD5 </a:t>
            </a:r>
            <a:r>
              <a:rPr lang="ko-KR" altLang="en-US" dirty="0" smtClean="0"/>
              <a:t>알고리즘은 </a:t>
            </a:r>
            <a:r>
              <a:rPr lang="en-US" altLang="ko-KR" dirty="0" smtClean="0"/>
              <a:t>MD4</a:t>
            </a:r>
            <a:r>
              <a:rPr lang="ko-KR" altLang="en-US" dirty="0" smtClean="0"/>
              <a:t>의 확장판으로</a:t>
            </a:r>
            <a:r>
              <a:rPr lang="en-US" altLang="ko-KR" dirty="0" smtClean="0"/>
              <a:t>, MD4</a:t>
            </a:r>
            <a:r>
              <a:rPr lang="ko-KR" altLang="en-US" dirty="0" smtClean="0"/>
              <a:t>보다 속도가 빠르지는 않지만 데이터 보안성에 있어 더 많은 확신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을 제공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SHA </a:t>
            </a:r>
            <a:r>
              <a:rPr lang="ko-KR" altLang="en-US" b="1" dirty="0" smtClean="0"/>
              <a:t>알고리즘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SHA(Secure Hash Algorithm) </a:t>
            </a:r>
            <a:r>
              <a:rPr lang="ko-KR" altLang="en-US" dirty="0" smtClean="0"/>
              <a:t>알고리즘은 미국 </a:t>
            </a:r>
            <a:r>
              <a:rPr lang="en-US" altLang="ko-KR" dirty="0" smtClean="0"/>
              <a:t>NSA</a:t>
            </a:r>
            <a:r>
              <a:rPr lang="ko-KR" altLang="en-US" dirty="0" smtClean="0"/>
              <a:t>에 의해 만들어짐</a:t>
            </a:r>
            <a:r>
              <a:rPr lang="en-US" altLang="ko-KR" dirty="0" smtClean="0"/>
              <a:t>. </a:t>
            </a:r>
          </a:p>
          <a:p>
            <a:pPr lvl="2"/>
            <a:r>
              <a:rPr lang="en-US" altLang="ko-KR" dirty="0" smtClean="0"/>
              <a:t>160</a:t>
            </a:r>
            <a:r>
              <a:rPr lang="ko-KR" altLang="en-US" dirty="0" smtClean="0"/>
              <a:t>비트의 값을 생성하는 해시 함수로</a:t>
            </a:r>
            <a:r>
              <a:rPr lang="en-US" altLang="ko-KR" dirty="0" smtClean="0"/>
              <a:t>, MD4</a:t>
            </a:r>
            <a:r>
              <a:rPr lang="ko-KR" altLang="en-US" dirty="0" smtClean="0"/>
              <a:t>가 발전한 형태</a:t>
            </a:r>
            <a:r>
              <a:rPr lang="en-US" altLang="ko-KR" dirty="0" smtClean="0"/>
              <a:t> </a:t>
            </a:r>
          </a:p>
          <a:p>
            <a:pPr lvl="2"/>
            <a:r>
              <a:rPr lang="en-US" altLang="ko-KR" dirty="0" smtClean="0"/>
              <a:t>MD5</a:t>
            </a:r>
            <a:r>
              <a:rPr lang="ko-KR" altLang="en-US" dirty="0" smtClean="0"/>
              <a:t>보다 조금 느리지만 좀더 안전한 것으로 알려져 있음</a:t>
            </a:r>
            <a:r>
              <a:rPr lang="en-US" altLang="ko-KR" dirty="0" smtClean="0"/>
              <a:t>. </a:t>
            </a:r>
          </a:p>
          <a:p>
            <a:pPr lvl="2"/>
            <a:r>
              <a:rPr lang="en-US" altLang="ko-KR" dirty="0" smtClean="0"/>
              <a:t>SHA</a:t>
            </a:r>
            <a:r>
              <a:rPr lang="ko-KR" altLang="en-US" dirty="0" smtClean="0"/>
              <a:t>에 입력하는 데이터는 </a:t>
            </a:r>
            <a:r>
              <a:rPr lang="en-US" altLang="ko-KR" dirty="0" smtClean="0"/>
              <a:t>512</a:t>
            </a:r>
            <a:r>
              <a:rPr lang="ko-KR" altLang="en-US" dirty="0" smtClean="0"/>
              <a:t>비트 크기의 블록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SHA </a:t>
            </a:r>
            <a:r>
              <a:rPr lang="ko-KR" altLang="en-US" dirty="0" smtClean="0"/>
              <a:t>알고리즘은 크게 </a:t>
            </a:r>
            <a:r>
              <a:rPr lang="en-US" altLang="ko-KR" dirty="0" smtClean="0"/>
              <a:t>SHA-1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SHA-2</a:t>
            </a:r>
            <a:r>
              <a:rPr lang="ko-KR" altLang="en-US" dirty="0" smtClean="0"/>
              <a:t>로 나눌 수 있음</a:t>
            </a:r>
            <a:r>
              <a:rPr lang="en-US" altLang="ko-KR" dirty="0" smtClean="0"/>
              <a:t>(SHA-256, 384, 512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SHA-2</a:t>
            </a:r>
            <a:r>
              <a:rPr lang="ko-KR" altLang="en-US" dirty="0" smtClean="0"/>
              <a:t>에 속한다</a:t>
            </a:r>
            <a:r>
              <a:rPr lang="en-US" altLang="ko-KR" dirty="0" smtClean="0"/>
              <a:t>).</a:t>
            </a:r>
            <a:endParaRPr lang="ko-KR" altLang="en-US" dirty="0" smtClean="0"/>
          </a:p>
          <a:p>
            <a:pPr lvl="2"/>
            <a:endParaRPr lang="en-US" altLang="ko-KR" dirty="0" smtClean="0"/>
          </a:p>
        </p:txBody>
      </p:sp>
      <p:graphicFrame>
        <p:nvGraphicFramePr>
          <p:cNvPr id="55" name="표 54"/>
          <p:cNvGraphicFramePr>
            <a:graphicFrameLocks noGrp="1"/>
          </p:cNvGraphicFramePr>
          <p:nvPr/>
        </p:nvGraphicFramePr>
        <p:xfrm>
          <a:off x="1277386" y="5177216"/>
          <a:ext cx="739907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400"/>
                <a:gridCol w="1510667"/>
                <a:gridCol w="1510667"/>
                <a:gridCol w="1510668"/>
                <a:gridCol w="1510668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알고리즘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메시지 문자 크기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블록</a:t>
                      </a:r>
                      <a:r>
                        <a:rPr lang="ko-KR" altLang="en-US" sz="110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크기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해시 결과값 길이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해시 강도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SHA-1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＜ 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2⁴</a:t>
                      </a:r>
                      <a:endParaRPr lang="ko-KR" altLang="en-US" sz="11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512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비트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160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비트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0.625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SHA-256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＜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⁴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512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비트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256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비트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SHA-384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100" kern="1200" baseline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＜ </a:t>
                      </a:r>
                      <a:r>
                        <a:rPr lang="en-US" altLang="ko-KR" sz="1100" kern="1200" baseline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ko-KR" sz="1100" b="0" smtClean="0">
                          <a:solidFill>
                            <a:schemeClr val="tx1"/>
                          </a:solidFill>
                          <a:latin typeface="+mn-ea"/>
                        </a:rPr>
                        <a:t>¹²</a:t>
                      </a:r>
                      <a:r>
                        <a:rPr lang="en-US" altLang="ko-KR" sz="1100" b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</a:rPr>
                        <a:t>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1024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비트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384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비트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1.5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SHA-512</a:t>
                      </a:r>
                      <a:endParaRPr lang="ko-KR" altLang="en-US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＜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+mn-ea"/>
                        </a:rPr>
                        <a:t>¹²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</a:rPr>
                        <a:t>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1024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비트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512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비트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156611" y="4882877"/>
            <a:ext cx="1820899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8-1]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SHA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알고리즘의 종류와 특징 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/>
          <a:srcRect l="-37491" r="-37491"/>
          <a:stretch>
            <a:fillRect/>
          </a:stretch>
        </p:blipFill>
        <p:spPr bwMode="auto">
          <a:xfrm>
            <a:off x="3519608" y="5560771"/>
            <a:ext cx="73932" cy="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/>
          <a:srcRect l="-37491" r="-37491"/>
          <a:stretch>
            <a:fillRect/>
          </a:stretch>
        </p:blipFill>
        <p:spPr bwMode="auto">
          <a:xfrm>
            <a:off x="3525785" y="5850105"/>
            <a:ext cx="73932" cy="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해시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해시의 종류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알고리즘의 동작 원리</a:t>
            </a:r>
            <a:endParaRPr lang="en-US" altLang="ko-K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04367" y="6136729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8-34]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SHA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알고리즘의 동작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942" y="1911112"/>
            <a:ext cx="5804073" cy="421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암호의 발전사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암호와 관련된 기본 용어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암호문</a:t>
            </a:r>
            <a:r>
              <a:rPr lang="en-US" altLang="ko-KR" dirty="0" smtClean="0"/>
              <a:t>(Cipher Text)</a:t>
            </a:r>
            <a:r>
              <a:rPr lang="ko-KR" altLang="en-US" dirty="0" smtClean="0"/>
              <a:t> </a:t>
            </a:r>
            <a:r>
              <a:rPr lang="en-US" altLang="ko-KR" dirty="0" smtClean="0"/>
              <a:t>:</a:t>
            </a:r>
            <a:r>
              <a:rPr lang="ko-KR" altLang="en-US" dirty="0" smtClean="0"/>
              <a:t> 비밀을 유지하기 위해 당사자끼리만 알 수 있도록 꾸민 약속 기호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평문</a:t>
            </a:r>
            <a:r>
              <a:rPr lang="en-US" altLang="ko-KR" dirty="0" smtClean="0"/>
              <a:t>(Plain Text) : </a:t>
            </a:r>
            <a:r>
              <a:rPr lang="ko-KR" altLang="en-US" dirty="0" smtClean="0"/>
              <a:t>암호와 반대되는 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누구나 알 수 있게 쓴 일반적인 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암호화</a:t>
            </a:r>
            <a:r>
              <a:rPr lang="en-US" altLang="ko-KR" dirty="0" smtClean="0"/>
              <a:t>(Encryption) :</a:t>
            </a:r>
            <a:r>
              <a:rPr lang="ko-KR" altLang="en-US" dirty="0" err="1" smtClean="0"/>
              <a:t>평문을</a:t>
            </a:r>
            <a:r>
              <a:rPr lang="ko-KR" altLang="en-US" dirty="0" smtClean="0"/>
              <a:t> 암호문으로 바꾸는 것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err="1" smtClean="0"/>
              <a:t>복호화</a:t>
            </a:r>
            <a:r>
              <a:rPr lang="en-US" altLang="ko-KR" dirty="0" smtClean="0"/>
              <a:t>(Decryption) : </a:t>
            </a:r>
            <a:r>
              <a:rPr lang="ko-KR" altLang="en-US" dirty="0" smtClean="0"/>
              <a:t>암호문을 </a:t>
            </a:r>
            <a:r>
              <a:rPr lang="ko-KR" altLang="en-US" dirty="0" err="1" smtClean="0"/>
              <a:t>평문으로</a:t>
            </a:r>
            <a:r>
              <a:rPr lang="ko-KR" altLang="en-US" dirty="0" smtClean="0"/>
              <a:t> 바꾸는 것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암호화 알고리즘</a:t>
            </a:r>
            <a:r>
              <a:rPr lang="en-US" altLang="ko-KR" dirty="0" smtClean="0"/>
              <a:t>(Encryption Algorithm) : </a:t>
            </a:r>
            <a:r>
              <a:rPr lang="ko-KR" altLang="en-US" dirty="0" smtClean="0"/>
              <a:t>암호화를 수행하거나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복호화를</a:t>
            </a:r>
            <a:r>
              <a:rPr lang="ko-KR" altLang="en-US" dirty="0" smtClean="0"/>
              <a:t> 수행할 때 양쪽이 서로 알고 있어야 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할 수단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err="1" smtClean="0"/>
              <a:t>암호화키</a:t>
            </a:r>
            <a:r>
              <a:rPr lang="en-US" altLang="ko-KR" dirty="0" smtClean="0"/>
              <a:t>(Encryption Key)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약속한 규칙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722" y="3582878"/>
            <a:ext cx="6487902" cy="150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24068" y="515719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암호화와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복호화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암호의 발전사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최초의 암호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>
                <a:latin typeface="+mn-ea"/>
              </a:rPr>
              <a:t>BC 480</a:t>
            </a:r>
            <a:r>
              <a:rPr lang="ko-KR" altLang="en-US" dirty="0" smtClean="0">
                <a:latin typeface="+mn-ea"/>
              </a:rPr>
              <a:t>년 </a:t>
            </a:r>
            <a:r>
              <a:rPr lang="en-US" altLang="ko-KR" dirty="0" smtClean="0">
                <a:latin typeface="+mn-ea"/>
              </a:rPr>
              <a:t>:</a:t>
            </a:r>
            <a:r>
              <a:rPr lang="ko-KR" altLang="en-US" dirty="0" smtClean="0">
                <a:latin typeface="+mn-ea"/>
              </a:rPr>
              <a:t> 스파르타에서 추방되어 페르시아에 살던 </a:t>
            </a:r>
            <a:r>
              <a:rPr lang="ko-KR" altLang="en-US" dirty="0" err="1" smtClean="0">
                <a:latin typeface="+mn-ea"/>
              </a:rPr>
              <a:t>데마라토스가</a:t>
            </a:r>
            <a:r>
              <a:rPr lang="ko-KR" altLang="en-US" dirty="0" smtClean="0">
                <a:latin typeface="+mn-ea"/>
              </a:rPr>
              <a:t> 페르시아의 침략 계획 소식을 </a:t>
            </a:r>
            <a:r>
              <a:rPr lang="ko-KR" altLang="en-US" dirty="0" err="1" smtClean="0">
                <a:latin typeface="+mn-ea"/>
              </a:rPr>
              <a:t>나무판에</a:t>
            </a:r>
            <a:r>
              <a:rPr lang="ko-KR" altLang="en-US" dirty="0" smtClean="0">
                <a:latin typeface="+mn-ea"/>
              </a:rPr>
              <a:t> 조각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하여 적은 후 </a:t>
            </a:r>
            <a:r>
              <a:rPr lang="ko-KR" altLang="en-US" dirty="0" err="1" smtClean="0">
                <a:latin typeface="+mn-ea"/>
              </a:rPr>
              <a:t>밀납을</a:t>
            </a:r>
            <a:r>
              <a:rPr lang="ko-KR" altLang="en-US" dirty="0" smtClean="0">
                <a:latin typeface="+mn-ea"/>
              </a:rPr>
              <a:t> 발라 스파르타에 보낸 것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err="1" smtClean="0">
                <a:latin typeface="+mn-ea"/>
              </a:rPr>
              <a:t>스테가노그래피</a:t>
            </a:r>
            <a:r>
              <a:rPr lang="en-US" altLang="ko-KR" dirty="0" smtClean="0">
                <a:latin typeface="+mn-ea"/>
              </a:rPr>
              <a:t>(</a:t>
            </a:r>
            <a:r>
              <a:rPr lang="en-US" altLang="ko-KR" dirty="0" err="1" smtClean="0">
                <a:latin typeface="+mn-ea"/>
              </a:rPr>
              <a:t>Steganography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dirty="0" smtClean="0">
                <a:latin typeface="+mn-ea"/>
              </a:rPr>
              <a:t>실제로 전달하고자 하는 정보 자체를 숨기는 것 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</a:pPr>
            <a:r>
              <a:rPr lang="en-US" altLang="ko-KR" dirty="0" smtClean="0">
                <a:latin typeface="+mn-ea"/>
              </a:rPr>
              <a:t>‘</a:t>
            </a:r>
            <a:r>
              <a:rPr lang="ko-KR" altLang="en-US" dirty="0" smtClean="0">
                <a:latin typeface="+mn-ea"/>
              </a:rPr>
              <a:t>덮다’는 뜻의 그리스어‘</a:t>
            </a:r>
            <a:r>
              <a:rPr lang="ko-KR" altLang="en-US" dirty="0" err="1" smtClean="0">
                <a:latin typeface="+mn-ea"/>
              </a:rPr>
              <a:t>스테가노스</a:t>
            </a:r>
            <a:r>
              <a:rPr lang="en-US" altLang="ko-KR" dirty="0" smtClean="0">
                <a:latin typeface="+mn-ea"/>
              </a:rPr>
              <a:t>(</a:t>
            </a:r>
            <a:r>
              <a:rPr lang="en-US" altLang="ko-KR" dirty="0" err="1" smtClean="0">
                <a:latin typeface="+mn-ea"/>
              </a:rPr>
              <a:t>Steganos</a:t>
            </a:r>
            <a:r>
              <a:rPr lang="en-US" altLang="ko-KR" dirty="0" smtClean="0">
                <a:latin typeface="+mn-ea"/>
              </a:rPr>
              <a:t>)’</a:t>
            </a:r>
            <a:r>
              <a:rPr lang="ko-KR" altLang="en-US" dirty="0" smtClean="0">
                <a:latin typeface="+mn-ea"/>
              </a:rPr>
              <a:t>와 ‘쓰다’라는 뜻의 그라페인 </a:t>
            </a:r>
            <a:r>
              <a:rPr lang="en-US" altLang="ko-KR" dirty="0" smtClean="0">
                <a:latin typeface="+mn-ea"/>
              </a:rPr>
              <a:t>(</a:t>
            </a:r>
            <a:r>
              <a:rPr lang="en-US" altLang="ko-KR" dirty="0" err="1" smtClean="0">
                <a:latin typeface="+mn-ea"/>
              </a:rPr>
              <a:t>grapein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이 합쳐진 말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>
              <a:buNone/>
            </a:pPr>
            <a:endParaRPr lang="en-US" altLang="ko-KR" sz="1200" dirty="0" smtClean="0"/>
          </a:p>
          <a:p>
            <a:r>
              <a:rPr lang="ko-KR" altLang="en-US" dirty="0" err="1" smtClean="0"/>
              <a:t>전치법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단순히 메시지에 있는 문자의 위치를 바꾸는 방법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smtClean="0">
                <a:latin typeface="+mn-ea"/>
              </a:rPr>
              <a:t>BC 400</a:t>
            </a:r>
            <a:r>
              <a:rPr lang="ko-KR" altLang="en-US" dirty="0" smtClean="0">
                <a:latin typeface="+mn-ea"/>
              </a:rPr>
              <a:t>년 </a:t>
            </a:r>
            <a:r>
              <a:rPr lang="en-US" altLang="ko-KR" dirty="0" smtClean="0">
                <a:latin typeface="+mn-ea"/>
              </a:rPr>
              <a:t>:</a:t>
            </a:r>
            <a:r>
              <a:rPr lang="ko-KR" altLang="en-US" dirty="0" smtClean="0">
                <a:latin typeface="+mn-ea"/>
              </a:rPr>
              <a:t> 스파르타 사람이 군사용으로 사용하던 암호화 방식도 </a:t>
            </a:r>
            <a:r>
              <a:rPr lang="ko-KR" altLang="en-US" dirty="0" err="1" smtClean="0">
                <a:latin typeface="+mn-ea"/>
              </a:rPr>
              <a:t>전치법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일정 굵기의 봉에 종이를 두르고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여기에 전달하고자 하는 문장을 쓴 뒤 종이를 풀어 다른 부대에 전달함</a:t>
            </a:r>
            <a:r>
              <a:rPr lang="en-US" altLang="ko-KR" dirty="0" smtClean="0">
                <a:latin typeface="+mn-ea"/>
              </a:rPr>
              <a:t>. (</a:t>
            </a:r>
            <a:r>
              <a:rPr lang="ko-KR" altLang="en-US" dirty="0" smtClean="0">
                <a:latin typeface="+mn-ea"/>
              </a:rPr>
              <a:t>이때 </a:t>
            </a:r>
            <a:endParaRPr lang="en-US" altLang="ko-KR" dirty="0" smtClean="0">
              <a:latin typeface="+mn-ea"/>
            </a:endParaRPr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봉의 굵기를 함께 알려줌</a:t>
            </a:r>
            <a:r>
              <a:rPr lang="en-US" altLang="ko-KR" dirty="0" smtClean="0">
                <a:latin typeface="+mn-ea"/>
              </a:rPr>
              <a:t>) </a:t>
            </a:r>
            <a:r>
              <a:rPr lang="ko-KR" altLang="en-US" dirty="0" smtClean="0">
                <a:latin typeface="+mn-ea"/>
              </a:rPr>
              <a:t>종이를 전달받은 부대는 이를 같은 굵기의 봉에 두른 후에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암호문을 읽음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2">
              <a:spcBef>
                <a:spcPts val="288"/>
              </a:spcBef>
              <a:tabLst>
                <a:tab pos="804863" algn="l"/>
              </a:tabLst>
            </a:pPr>
            <a:r>
              <a:rPr lang="ko-KR" altLang="en-US" dirty="0" smtClean="0">
                <a:latin typeface="+mn-ea"/>
              </a:rPr>
              <a:t>종이를 봉에 두르는 것이 암호화 알고리즘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봉의 굵기가 암호화 키</a:t>
            </a:r>
            <a:endParaRPr lang="en-US" altLang="ko-KR" dirty="0" smtClean="0">
              <a:latin typeface="+mn-ea"/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endParaRPr lang="en-US" altLang="ko-KR" sz="800" dirty="0" smtClean="0"/>
          </a:p>
        </p:txBody>
      </p:sp>
      <p:pic>
        <p:nvPicPr>
          <p:cNvPr id="2051" name="Picture 3" descr="C:\Documents and Settings\Administrator\바탕 화면\실이미지\8장\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250" y="4653136"/>
            <a:ext cx="2537052" cy="145062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168084" y="612979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8-2]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스파르타의 봉 암호화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암호의 발전사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대체법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대체법</a:t>
            </a:r>
            <a:r>
              <a:rPr lang="en-US" altLang="ko-KR" dirty="0" smtClean="0"/>
              <a:t>(Substitution)</a:t>
            </a:r>
            <a:r>
              <a:rPr lang="ko-KR" altLang="en-US" dirty="0" smtClean="0"/>
              <a:t>은 해당 글자를 다른 글자로 대체하여 암호화하는 방법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단일 치환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알파벳 한 글자를 다른 하나의 글자로 대체하는 방식으로 암호화를 수행</a:t>
            </a:r>
            <a:endParaRPr lang="en-US" altLang="ko-KR" dirty="0" smtClean="0"/>
          </a:p>
          <a:p>
            <a:pPr lvl="2"/>
            <a:r>
              <a:rPr lang="ko-KR" altLang="en-US" b="1" dirty="0" err="1" smtClean="0"/>
              <a:t>시저</a:t>
            </a:r>
            <a:r>
              <a:rPr lang="ko-KR" altLang="en-US" b="1" dirty="0" smtClean="0"/>
              <a:t> 암호 </a:t>
            </a:r>
            <a:r>
              <a:rPr lang="en-US" altLang="ko-KR" dirty="0" smtClean="0"/>
              <a:t>: BC 50</a:t>
            </a:r>
            <a:r>
              <a:rPr lang="ko-KR" altLang="en-US" dirty="0" smtClean="0"/>
              <a:t>년에 로마 시대의 </a:t>
            </a:r>
            <a:r>
              <a:rPr lang="ko-KR" altLang="en-US" dirty="0" err="1" smtClean="0"/>
              <a:t>줄리어스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시저</a:t>
            </a:r>
            <a:r>
              <a:rPr lang="en-US" altLang="ko-KR" dirty="0" smtClean="0"/>
              <a:t>(Julius Caesar)</a:t>
            </a:r>
            <a:r>
              <a:rPr lang="ko-KR" altLang="en-US" dirty="0" smtClean="0"/>
              <a:t>가 군사적인 목적으로 대체법을 사용</a:t>
            </a:r>
            <a:r>
              <a:rPr lang="en-US" altLang="ko-KR" dirty="0" smtClean="0"/>
              <a:t> </a:t>
            </a:r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알파벳 </a:t>
            </a:r>
            <a:r>
              <a:rPr lang="en-US" altLang="ko-KR" dirty="0" smtClean="0"/>
              <a:t>26</a:t>
            </a:r>
            <a:r>
              <a:rPr lang="ko-KR" altLang="en-US" dirty="0" smtClean="0"/>
              <a:t>글자를 </a:t>
            </a:r>
            <a:r>
              <a:rPr lang="en-US" altLang="ko-KR" dirty="0" smtClean="0"/>
              <a:t>3</a:t>
            </a:r>
            <a:r>
              <a:rPr lang="ko-KR" altLang="en-US" dirty="0" smtClean="0"/>
              <a:t>자 또는 </a:t>
            </a:r>
            <a:r>
              <a:rPr lang="en-US" altLang="ko-KR" dirty="0" smtClean="0"/>
              <a:t>4</a:t>
            </a:r>
            <a:r>
              <a:rPr lang="ko-KR" altLang="en-US" dirty="0" smtClean="0"/>
              <a:t>자씩 오른쪽으로 이동시킨 뒤 해당되는 글자로 변환시켜 암호화</a:t>
            </a: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/>
            <a:r>
              <a:rPr lang="en-US" altLang="ko-KR" dirty="0" smtClean="0"/>
              <a:t>EHFDUHIXO IRU DVVDVVLQDWRU</a:t>
            </a:r>
          </a:p>
          <a:p>
            <a:pPr lvl="2">
              <a:buNone/>
            </a:pPr>
            <a:r>
              <a:rPr lang="en-US" altLang="ko-KR" dirty="0" smtClean="0"/>
              <a:t>	→ BE CAREFUL FOR ASSASSINATOR(</a:t>
            </a:r>
            <a:r>
              <a:rPr lang="ko-KR" altLang="en-US" dirty="0" smtClean="0"/>
              <a:t>암살자를 주의하라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0328" y="357301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8-3]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알파벳을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자씩 오른쪽으로 이동시킨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60456"/>
            <a:ext cx="6948264" cy="59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Administrator\바탕 화면\실이미지\8장\8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536738"/>
            <a:ext cx="1427163" cy="163988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50328" y="619193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8-4]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줄리어스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시저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암호의 발전사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424936" cy="5400600"/>
          </a:xfrm>
        </p:spPr>
        <p:txBody>
          <a:bodyPr/>
          <a:lstStyle/>
          <a:p>
            <a:r>
              <a:rPr lang="ko-KR" altLang="en-US" dirty="0" err="1" smtClean="0"/>
              <a:t>대체법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b="1" dirty="0" smtClean="0"/>
              <a:t>단일치환</a:t>
            </a:r>
            <a:endParaRPr lang="en-US" altLang="ko-KR" b="1" dirty="0" smtClean="0"/>
          </a:p>
          <a:p>
            <a:pPr lvl="2">
              <a:spcBef>
                <a:spcPts val="288"/>
              </a:spcBef>
            </a:pPr>
            <a:r>
              <a:rPr lang="ko-KR" altLang="en-US" b="1" dirty="0" err="1" smtClean="0"/>
              <a:t>모노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알파베틱</a:t>
            </a:r>
            <a:r>
              <a:rPr lang="ko-KR" altLang="en-US" b="1" dirty="0" smtClean="0"/>
              <a:t> 암호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알파벳 </a:t>
            </a:r>
            <a:r>
              <a:rPr lang="en-US" altLang="ko-KR" dirty="0" smtClean="0"/>
              <a:t>26</a:t>
            </a:r>
            <a:r>
              <a:rPr lang="ko-KR" altLang="en-US" dirty="0" smtClean="0"/>
              <a:t>자를 각각 다른 알파벳에 대응시키는데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규칙 없이 임의의 문자에 임의의 알</a:t>
            </a:r>
            <a:endParaRPr lang="en-US" altLang="ko-KR" dirty="0" smtClean="0"/>
          </a:p>
          <a:p>
            <a:pPr lvl="2">
              <a:spcBef>
                <a:spcPts val="288"/>
              </a:spcBef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파벳을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대칭시켜</a:t>
            </a:r>
            <a:r>
              <a:rPr lang="ko-KR" altLang="en-US" dirty="0" smtClean="0"/>
              <a:t> 암호화함</a:t>
            </a:r>
            <a:r>
              <a:rPr lang="en-US" altLang="ko-KR" dirty="0" smtClean="0"/>
              <a:t>.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/>
              <a:t>이렇게 만들어진 암호문은 </a:t>
            </a:r>
            <a:r>
              <a:rPr lang="en-US" altLang="ko-KR" dirty="0" smtClean="0"/>
              <a:t>26!(26×25×24...×2×1~4×1026)</a:t>
            </a:r>
            <a:r>
              <a:rPr lang="ko-KR" altLang="en-US" dirty="0" smtClean="0"/>
              <a:t>가지의  경우의 수를 가짐</a:t>
            </a:r>
            <a:r>
              <a:rPr lang="en-US" altLang="ko-KR" dirty="0" smtClean="0"/>
              <a:t>.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</a:pPr>
            <a:r>
              <a:rPr lang="ko-KR" altLang="en-US" dirty="0" smtClean="0"/>
              <a:t>간단한 키워드나 </a:t>
            </a:r>
            <a:r>
              <a:rPr lang="ko-KR" altLang="en-US" dirty="0" err="1" smtClean="0"/>
              <a:t>키프레이즈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Keyphrase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이용해 해당 알고리즘으로 </a:t>
            </a:r>
            <a:r>
              <a:rPr lang="ko-KR" altLang="en-US" dirty="0" err="1" smtClean="0"/>
              <a:t>대칭표를</a:t>
            </a:r>
            <a:r>
              <a:rPr lang="ko-KR" altLang="en-US" dirty="0" smtClean="0"/>
              <a:t> 만들기도 함</a:t>
            </a:r>
            <a:r>
              <a:rPr lang="en-US" altLang="ko-KR" dirty="0" smtClean="0"/>
              <a:t>.</a:t>
            </a:r>
          </a:p>
          <a:p>
            <a:pPr lvl="3">
              <a:spcBef>
                <a:spcPts val="288"/>
              </a:spcBef>
              <a:tabLst>
                <a:tab pos="804863" algn="l"/>
              </a:tabLst>
            </a:pPr>
            <a:endParaRPr lang="en-US" altLang="ko-KR" dirty="0" smtClean="0"/>
          </a:p>
          <a:p>
            <a:pPr lvl="2">
              <a:spcBef>
                <a:spcPts val="288"/>
              </a:spcBef>
            </a:pPr>
            <a:r>
              <a:rPr lang="ko-KR" altLang="en-US" dirty="0" err="1" smtClean="0"/>
              <a:t>모노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알파베틱</a:t>
            </a:r>
            <a:r>
              <a:rPr lang="ko-KR" altLang="en-US" dirty="0" smtClean="0"/>
              <a:t> 예 </a:t>
            </a:r>
            <a:r>
              <a:rPr lang="en-US" altLang="ko-KR" dirty="0" smtClean="0"/>
              <a:t>: ASSASSINATOR</a:t>
            </a:r>
            <a:r>
              <a:rPr lang="ko-KR" altLang="en-US" dirty="0" smtClean="0"/>
              <a:t>라는 키워드의 대칭표</a:t>
            </a:r>
            <a:endParaRPr lang="en-US" altLang="ko-KR" dirty="0" smtClean="0"/>
          </a:p>
          <a:p>
            <a:pPr lvl="3">
              <a:spcBef>
                <a:spcPts val="288"/>
              </a:spcBef>
            </a:pPr>
            <a:r>
              <a:rPr lang="ko-KR" altLang="en-US" dirty="0" smtClean="0"/>
              <a:t>키워드에서 중복된 알파벳을 제거하면 </a:t>
            </a:r>
            <a:r>
              <a:rPr lang="en-US" altLang="ko-KR" dirty="0" smtClean="0"/>
              <a:t>ASINTOR. </a:t>
            </a:r>
            <a:r>
              <a:rPr lang="ko-KR" altLang="en-US" dirty="0" smtClean="0"/>
              <a:t>이 단어를 앞에 놓고</a:t>
            </a:r>
            <a:r>
              <a:rPr lang="en-US" altLang="ko-KR" dirty="0" smtClean="0"/>
              <a:t>(</a:t>
            </a:r>
            <a:r>
              <a:rPr lang="en-US" altLang="ko-KR" dirty="0" smtClean="0">
                <a:sym typeface="Wingdings"/>
              </a:rPr>
              <a:t></a:t>
            </a:r>
            <a:r>
              <a:rPr lang="en-US" altLang="ko-KR" dirty="0" smtClean="0"/>
              <a:t>), ASINTOR</a:t>
            </a:r>
            <a:r>
              <a:rPr lang="ko-KR" altLang="en-US" dirty="0" smtClean="0"/>
              <a:t>의 마지막 알파벳 </a:t>
            </a:r>
            <a:r>
              <a:rPr lang="en-US" altLang="ko-KR" dirty="0" smtClean="0"/>
              <a:t>R</a:t>
            </a:r>
            <a:r>
              <a:rPr lang="ko-KR" altLang="en-US" dirty="0" smtClean="0"/>
              <a:t>부터 </a:t>
            </a:r>
            <a:r>
              <a:rPr lang="en-US" altLang="ko-KR" dirty="0" smtClean="0"/>
              <a:t>Z</a:t>
            </a:r>
            <a:r>
              <a:rPr lang="ko-KR" altLang="en-US" dirty="0" smtClean="0"/>
              <a:t>까지를 </a:t>
            </a:r>
            <a:endParaRPr lang="en-US" altLang="ko-KR" dirty="0" smtClean="0"/>
          </a:p>
          <a:p>
            <a:pPr lvl="3">
              <a:spcBef>
                <a:spcPts val="288"/>
              </a:spcBef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뒤에 적는데 앞에 나온 알파벳은 제외</a:t>
            </a:r>
            <a:r>
              <a:rPr lang="en-US" altLang="ko-KR" dirty="0" smtClean="0"/>
              <a:t>(</a:t>
            </a:r>
            <a:r>
              <a:rPr lang="en-US" altLang="ko-KR" dirty="0" smtClean="0">
                <a:sym typeface="Wingdings"/>
              </a:rPr>
              <a:t></a:t>
            </a:r>
            <a:r>
              <a:rPr lang="en-US" altLang="ko-KR" dirty="0" smtClean="0"/>
              <a:t>). </a:t>
            </a:r>
            <a:r>
              <a:rPr lang="ko-KR" altLang="en-US" dirty="0" smtClean="0"/>
              <a:t>다시 </a:t>
            </a:r>
            <a:r>
              <a:rPr lang="en-US" altLang="ko-KR" dirty="0" smtClean="0"/>
              <a:t>A</a:t>
            </a:r>
            <a:r>
              <a:rPr lang="ko-KR" altLang="en-US" dirty="0" smtClean="0"/>
              <a:t>부터 시작해 중복된 알파벳을 제외해 끝까지 적음</a:t>
            </a:r>
            <a:r>
              <a:rPr lang="en-US" altLang="ko-KR" dirty="0" smtClean="0"/>
              <a:t>(</a:t>
            </a:r>
            <a:r>
              <a:rPr lang="en-US" altLang="ko-KR" dirty="0" smtClean="0">
                <a:sym typeface="Wingdings"/>
              </a:rPr>
              <a:t></a:t>
            </a:r>
            <a:r>
              <a:rPr lang="en-US" altLang="ko-KR" dirty="0" smtClean="0"/>
              <a:t>).</a:t>
            </a:r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2">
              <a:spcBef>
                <a:spcPts val="288"/>
              </a:spcBef>
            </a:pPr>
            <a:r>
              <a:rPr lang="ko-KR" altLang="en-US" dirty="0" smtClean="0"/>
              <a:t>단일 치환 </a:t>
            </a:r>
            <a:r>
              <a:rPr lang="ko-KR" altLang="en-US" dirty="0" err="1" smtClean="0"/>
              <a:t>암호법은</a:t>
            </a:r>
            <a:r>
              <a:rPr lang="ko-KR" altLang="en-US" dirty="0" smtClean="0"/>
              <a:t> 키워드를 몰라도 복호화가 가능</a:t>
            </a:r>
            <a:endParaRPr lang="en-US" altLang="ko-KR" dirty="0" smtClean="0"/>
          </a:p>
          <a:p>
            <a:pPr lvl="2">
              <a:spcBef>
                <a:spcPts val="288"/>
              </a:spcBef>
            </a:pPr>
            <a:r>
              <a:rPr lang="en-US" altLang="ko-KR" dirty="0" smtClean="0"/>
              <a:t>9</a:t>
            </a:r>
            <a:r>
              <a:rPr lang="ko-KR" altLang="en-US" dirty="0" smtClean="0"/>
              <a:t>세기 </a:t>
            </a:r>
            <a:r>
              <a:rPr lang="en-US" altLang="ko-KR" dirty="0" smtClean="0"/>
              <a:t>:</a:t>
            </a:r>
            <a:r>
              <a:rPr lang="ko-KR" altLang="en-US" dirty="0" smtClean="0"/>
              <a:t> 알 </a:t>
            </a:r>
            <a:r>
              <a:rPr lang="ko-KR" altLang="en-US" dirty="0" err="1" smtClean="0"/>
              <a:t>킨디라는</a:t>
            </a:r>
            <a:r>
              <a:rPr lang="ko-KR" altLang="en-US" dirty="0" smtClean="0"/>
              <a:t> 아랍의 학자가 기술한 책에 그 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방법이 기록되어 있는데 빈도 분석법</a:t>
            </a:r>
            <a:r>
              <a:rPr lang="en-US" altLang="ko-KR" dirty="0" smtClean="0"/>
              <a:t>(Frequency </a:t>
            </a:r>
          </a:p>
          <a:p>
            <a:pPr lvl="2">
              <a:spcBef>
                <a:spcPts val="288"/>
              </a:spcBef>
              <a:buNone/>
            </a:pPr>
            <a:r>
              <a:rPr lang="en-US" altLang="ko-KR" dirty="0" smtClean="0"/>
              <a:t>	Analysis)</a:t>
            </a:r>
            <a:r>
              <a:rPr lang="ko-KR" altLang="en-US" dirty="0" smtClean="0"/>
              <a:t>을 이용함</a:t>
            </a:r>
            <a:r>
              <a:rPr lang="en-US" altLang="ko-KR" dirty="0" smtClean="0"/>
              <a:t>.</a:t>
            </a:r>
          </a:p>
          <a:p>
            <a:pPr lvl="3">
              <a:spcBef>
                <a:spcPts val="288"/>
              </a:spcBef>
            </a:pPr>
            <a:r>
              <a:rPr lang="ko-KR" altLang="en-US" dirty="0" smtClean="0"/>
              <a:t>빈도 분석법은 알파벳의 </a:t>
            </a:r>
            <a:r>
              <a:rPr lang="en-US" altLang="ko-KR" dirty="0" smtClean="0"/>
              <a:t>26</a:t>
            </a:r>
            <a:r>
              <a:rPr lang="ko-KR" altLang="en-US" dirty="0" smtClean="0"/>
              <a:t>자가 문장에 통계적으로 비슷한 빈도 수를 가진다는 점에서 착안한 것</a:t>
            </a:r>
            <a:endParaRPr lang="en-US" altLang="ko-KR" dirty="0" smtClean="0"/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2">
              <a:spcBef>
                <a:spcPts val="288"/>
              </a:spcBef>
              <a:buNone/>
            </a:pPr>
            <a:endParaRPr lang="en-US" altLang="ko-KR" dirty="0" smtClean="0"/>
          </a:p>
          <a:p>
            <a:pPr lvl="2">
              <a:spcBef>
                <a:spcPts val="288"/>
              </a:spcBef>
              <a:buNone/>
            </a:pPr>
            <a:endParaRPr lang="en-US" altLang="ko-KR" dirty="0" smtClean="0"/>
          </a:p>
          <a:p>
            <a:pPr lvl="2">
              <a:spcBef>
                <a:spcPts val="288"/>
              </a:spcBef>
              <a:buNone/>
            </a:pPr>
            <a:endParaRPr lang="en-US" altLang="ko-KR" dirty="0" smtClean="0"/>
          </a:p>
          <a:p>
            <a:pPr lvl="2">
              <a:spcBef>
                <a:spcPts val="288"/>
              </a:spcBef>
              <a:buNone/>
            </a:pPr>
            <a:endParaRPr lang="en-US" altLang="ko-KR" dirty="0" smtClean="0"/>
          </a:p>
          <a:p>
            <a:pPr lvl="2">
              <a:spcBef>
                <a:spcPts val="288"/>
              </a:spcBef>
              <a:buNone/>
            </a:pPr>
            <a:r>
              <a:rPr lang="en-US" altLang="ko-KR" dirty="0" smtClean="0"/>
              <a:t> </a:t>
            </a:r>
          </a:p>
          <a:p>
            <a:pPr lvl="2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0396" y="477051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8-5]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ASSASSINATOR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알파벳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대칭표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0" y="3933056"/>
            <a:ext cx="6732240" cy="79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암호의 발전사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대체법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b="1" dirty="0" smtClean="0"/>
              <a:t>단일치환</a:t>
            </a:r>
            <a:endParaRPr lang="en-US" altLang="ko-KR" b="1" dirty="0" smtClean="0"/>
          </a:p>
          <a:p>
            <a:pPr lvl="2">
              <a:spcBef>
                <a:spcPts val="288"/>
              </a:spcBef>
            </a:pPr>
            <a:r>
              <a:rPr lang="ko-KR" altLang="en-US" b="1" dirty="0" err="1" smtClean="0"/>
              <a:t>모노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알파베틱</a:t>
            </a:r>
            <a:r>
              <a:rPr lang="ko-KR" altLang="en-US" b="1" dirty="0" smtClean="0"/>
              <a:t> 암호 </a:t>
            </a:r>
            <a:endParaRPr lang="en-US" altLang="ko-KR" b="1" dirty="0" smtClean="0"/>
          </a:p>
          <a:p>
            <a:pPr lvl="2">
              <a:spcBef>
                <a:spcPts val="288"/>
              </a:spcBef>
            </a:pPr>
            <a:r>
              <a:rPr lang="en-US" altLang="ko-KR" dirty="0" smtClean="0"/>
              <a:t>1995</a:t>
            </a:r>
            <a:r>
              <a:rPr lang="ko-KR" altLang="en-US" dirty="0" smtClean="0"/>
              <a:t>년에 출간된 옥스퍼드 영어 사전에서 각 알파벳의 빈도수를 </a:t>
            </a:r>
            <a:r>
              <a:rPr lang="ko-KR" altLang="en-US" dirty="0" err="1" smtClean="0"/>
              <a:t>통계낸</a:t>
            </a:r>
            <a:r>
              <a:rPr lang="ko-KR" altLang="en-US" dirty="0" smtClean="0"/>
              <a:t> 것을 살펴보자</a:t>
            </a:r>
            <a:r>
              <a:rPr lang="en-US" altLang="ko-KR" dirty="0" smtClean="0"/>
              <a:t>.</a:t>
            </a:r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2">
              <a:spcBef>
                <a:spcPts val="288"/>
              </a:spcBef>
            </a:pPr>
            <a:endParaRPr lang="en-US" altLang="ko-KR" dirty="0" smtClean="0"/>
          </a:p>
          <a:p>
            <a:pPr lvl="2">
              <a:spcBef>
                <a:spcPts val="288"/>
              </a:spcBef>
            </a:pPr>
            <a:endParaRPr lang="en-US" altLang="ko-KR" sz="800" dirty="0" smtClean="0"/>
          </a:p>
          <a:p>
            <a:pPr lvl="2"/>
            <a:r>
              <a:rPr lang="ko-KR" altLang="en-US" dirty="0" smtClean="0"/>
              <a:t>암호문에서 가장 많이 쓰인 알파벳이 </a:t>
            </a:r>
            <a:r>
              <a:rPr lang="en-US" altLang="ko-KR" dirty="0" smtClean="0"/>
              <a:t>T</a:t>
            </a:r>
            <a:r>
              <a:rPr lang="ko-KR" altLang="en-US" dirty="0" smtClean="0"/>
              <a:t>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다음이 </a:t>
            </a:r>
            <a:r>
              <a:rPr lang="en-US" altLang="ko-KR" dirty="0" smtClean="0"/>
              <a:t>S, K, G</a:t>
            </a:r>
            <a:r>
              <a:rPr lang="ko-KR" altLang="en-US" dirty="0" smtClean="0"/>
              <a:t>라면 다음과 같은 대칭표가 만들어짐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en-US" altLang="ko-KR" sz="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585" y="2447522"/>
            <a:ext cx="6033711" cy="228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29774" y="4770550"/>
            <a:ext cx="2029310" cy="29687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8-6]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옥스퍼드 영어 사전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(9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판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의 알파벳별 빈도 수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770" y="5462980"/>
            <a:ext cx="1611794" cy="58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86640" y="6039044"/>
            <a:ext cx="2029310" cy="29687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8-7]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알파벳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빈도수별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대칭표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암호의 발전사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52736"/>
            <a:ext cx="8208912" cy="5544616"/>
          </a:xfrm>
        </p:spPr>
        <p:txBody>
          <a:bodyPr/>
          <a:lstStyle/>
          <a:p>
            <a:r>
              <a:rPr lang="ko-KR" altLang="en-US" dirty="0" err="1" smtClean="0"/>
              <a:t>대체법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다중치환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한 글자가 </a:t>
            </a:r>
            <a:r>
              <a:rPr lang="ko-KR" altLang="en-US" dirty="0" err="1" smtClean="0"/>
              <a:t>암호화키와의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맵핑에</a:t>
            </a:r>
            <a:r>
              <a:rPr lang="ko-KR" altLang="en-US" dirty="0" smtClean="0"/>
              <a:t> 따라 여러 가지 다른 문자로 대체되어 암호화되는 방식</a:t>
            </a:r>
            <a:endParaRPr lang="en-US" altLang="ko-KR" dirty="0" smtClean="0"/>
          </a:p>
          <a:p>
            <a:pPr lvl="2"/>
            <a:r>
              <a:rPr lang="ko-KR" altLang="en-US" b="1" dirty="0" err="1" smtClean="0"/>
              <a:t>비즈네르</a:t>
            </a:r>
            <a:r>
              <a:rPr lang="ko-KR" altLang="en-US" b="1" dirty="0" smtClean="0"/>
              <a:t> 암호화 </a:t>
            </a:r>
            <a:r>
              <a:rPr lang="en-US" altLang="ko-KR" dirty="0" smtClean="0"/>
              <a:t>: 26×26</a:t>
            </a:r>
            <a:r>
              <a:rPr lang="ko-KR" altLang="en-US" dirty="0" smtClean="0"/>
              <a:t>의 알파벳 대칭표를 이용해서 암호화하고자 하는 </a:t>
            </a:r>
            <a:r>
              <a:rPr lang="ko-KR" altLang="en-US" dirty="0" err="1" smtClean="0"/>
              <a:t>평문과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암호화키의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맵핑을</a:t>
            </a:r>
            <a:r>
              <a:rPr lang="ko-KR" altLang="en-US" dirty="0" smtClean="0"/>
              <a:t> 이용하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여 암호화와 복호화를 수행하는 방식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656" y="2563536"/>
            <a:ext cx="4084432" cy="412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36096" y="6372482"/>
            <a:ext cx="2029310" cy="29687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8-9]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비즈네르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표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7290</TotalTime>
  <Words>2042</Words>
  <Application>Microsoft Office PowerPoint</Application>
  <PresentationFormat>화면 슬라이드 쇼(4:3)</PresentationFormat>
  <Paragraphs>540</Paragraphs>
  <Slides>37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Office 테마</vt:lpstr>
      <vt:lpstr>Chapter 08. 암호에 대한 이해 : 숨기고자 하는 이들의 싸움</vt:lpstr>
      <vt:lpstr>PowerPoint 프레젠테이션</vt:lpstr>
      <vt:lpstr>PowerPoint 프레젠테이션</vt:lpstr>
      <vt:lpstr>01 암호의 발전사</vt:lpstr>
      <vt:lpstr>01 암호의 발전사</vt:lpstr>
      <vt:lpstr>01 암호의 발전사</vt:lpstr>
      <vt:lpstr>01 암호의 발전사</vt:lpstr>
      <vt:lpstr>01 암호의 발전사</vt:lpstr>
      <vt:lpstr>01 암호의 발전사</vt:lpstr>
      <vt:lpstr>01 암호의 발전사</vt:lpstr>
      <vt:lpstr>01 암호의 발전사</vt:lpstr>
      <vt:lpstr>01 암호의 발전사</vt:lpstr>
      <vt:lpstr>01 암호의 발전사</vt:lpstr>
      <vt:lpstr>01 암호의 발전사</vt:lpstr>
      <vt:lpstr>02 대칭 암호화 방식</vt:lpstr>
      <vt:lpstr>02 대칭 암호화 방식</vt:lpstr>
      <vt:lpstr>02 대칭 암호화 방식</vt:lpstr>
      <vt:lpstr>02 대칭 암호화 방식</vt:lpstr>
      <vt:lpstr>02 대칭 암호화 방식</vt:lpstr>
      <vt:lpstr>02 대칭 암호화 방식</vt:lpstr>
      <vt:lpstr>03 비대칭 암호화 방식</vt:lpstr>
      <vt:lpstr>03 비대칭 암호화 방식</vt:lpstr>
      <vt:lpstr>03 비대칭 암호화 방식</vt:lpstr>
      <vt:lpstr>RSA 암호 알고리즘</vt:lpstr>
      <vt:lpstr>RSA 암호 알고리즘</vt:lpstr>
      <vt:lpstr>RSA 암호 알고리즘 사례 </vt:lpstr>
      <vt:lpstr>03 비대칭 암호화 방식</vt:lpstr>
      <vt:lpstr>03 비대칭 암호화 방식</vt:lpstr>
      <vt:lpstr>03 비대칭 암호화 방식</vt:lpstr>
      <vt:lpstr>03 비대칭 암호화 방식</vt:lpstr>
      <vt:lpstr>04 해시</vt:lpstr>
      <vt:lpstr>04 해시</vt:lpstr>
      <vt:lpstr>04 해시</vt:lpstr>
      <vt:lpstr>04 해시</vt:lpstr>
      <vt:lpstr>04 해시</vt:lpstr>
      <vt:lpstr>04 해시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김이화</dc:creator>
  <cp:lastModifiedBy>Lee</cp:lastModifiedBy>
  <cp:revision>1005</cp:revision>
  <dcterms:created xsi:type="dcterms:W3CDTF">2012-07-11T10:23:22Z</dcterms:created>
  <dcterms:modified xsi:type="dcterms:W3CDTF">2016-05-25T05:04:17Z</dcterms:modified>
</cp:coreProperties>
</file>